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911" r:id="rId2"/>
  </p:sldMasterIdLst>
  <p:notesMasterIdLst>
    <p:notesMasterId r:id="rId21"/>
  </p:notesMasterIdLst>
  <p:handoutMasterIdLst>
    <p:handoutMasterId r:id="rId22"/>
  </p:handoutMasterIdLst>
  <p:sldIdLst>
    <p:sldId id="353" r:id="rId3"/>
    <p:sldId id="396" r:id="rId4"/>
    <p:sldId id="259" r:id="rId5"/>
    <p:sldId id="426" r:id="rId6"/>
    <p:sldId id="398" r:id="rId7"/>
    <p:sldId id="399" r:id="rId8"/>
    <p:sldId id="401" r:id="rId9"/>
    <p:sldId id="415" r:id="rId10"/>
    <p:sldId id="416" r:id="rId11"/>
    <p:sldId id="424" r:id="rId12"/>
    <p:sldId id="425" r:id="rId13"/>
    <p:sldId id="436" r:id="rId14"/>
    <p:sldId id="437" r:id="rId15"/>
    <p:sldId id="431" r:id="rId16"/>
    <p:sldId id="432" r:id="rId17"/>
    <p:sldId id="433" r:id="rId18"/>
    <p:sldId id="434" r:id="rId19"/>
    <p:sldId id="435" r:id="rId2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useTimings="0">
    <p:present/>
    <p:sldAll/>
    <p:penClr>
      <a:srgbClr val="FF0000"/>
    </p:penClr>
  </p:showPr>
  <p:clrMru>
    <a:srgbClr val="00FF00"/>
    <a:srgbClr val="FFCC66"/>
    <a:srgbClr val="FF4747"/>
    <a:srgbClr val="FF9933"/>
    <a:srgbClr val="D06800"/>
    <a:srgbClr val="FFFFFF"/>
    <a:srgbClr val="1C3354"/>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92" autoAdjust="0"/>
    <p:restoredTop sz="82429" autoAdjust="0"/>
  </p:normalViewPr>
  <p:slideViewPr>
    <p:cSldViewPr snapToGrid="0">
      <p:cViewPr>
        <p:scale>
          <a:sx n="91" d="100"/>
          <a:sy n="91" d="100"/>
        </p:scale>
        <p:origin x="-774" y="534"/>
      </p:cViewPr>
      <p:guideLst>
        <p:guide orient="horz" pos="1095"/>
        <p:guide pos="9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12"/>
    </p:cViewPr>
  </p:sorterViewPr>
  <p:notesViewPr>
    <p:cSldViewPr snapToGrid="0">
      <p:cViewPr>
        <p:scale>
          <a:sx n="100" d="100"/>
          <a:sy n="100" d="100"/>
        </p:scale>
        <p:origin x="-2112"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20k&#233;rd&#337;&#237;v\!%20h&#225;l&#243;zatalap&#250;%20oktat&#225;s%20k&#233;rd&#337;&#237;v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style val="16"/>
  <c:chart>
    <c:autoTitleDeleted val="1"/>
    <c:view3D>
      <c:rAngAx val="1"/>
    </c:view3D>
    <c:plotArea>
      <c:layout/>
      <c:bar3DChart>
        <c:barDir val="col"/>
        <c:grouping val="stacked"/>
        <c:ser>
          <c:idx val="0"/>
          <c:order val="0"/>
          <c:dLbls>
            <c:dLbl>
              <c:idx val="0"/>
              <c:layout>
                <c:manualLayout>
                  <c:x val="1.5063223916039203E-2"/>
                  <c:y val="-0.42996180434530135"/>
                </c:manualLayout>
              </c:layout>
              <c:tx>
                <c:rich>
                  <a:bodyPr/>
                  <a:lstStyle/>
                  <a:p>
                    <a:r>
                      <a:rPr lang="hu-HU"/>
                      <a:t>46</a:t>
                    </a:r>
                    <a:r>
                      <a:rPr lang="en-US"/>
                      <a:t>%</a:t>
                    </a:r>
                    <a:r>
                      <a:rPr lang="hu-HU"/>
                      <a:t>;</a:t>
                    </a:r>
                  </a:p>
                  <a:p>
                    <a:r>
                      <a:rPr lang="hu-HU" baseline="0"/>
                      <a:t> 46 </a:t>
                    </a:r>
                    <a:endParaRPr lang="en-US"/>
                  </a:p>
                </c:rich>
              </c:tx>
              <c:showVal val="1"/>
            </c:dLbl>
            <c:dLbl>
              <c:idx val="1"/>
              <c:layout>
                <c:manualLayout>
                  <c:x val="2.3198122872833866E-2"/>
                  <c:y val="-0.26851841448102093"/>
                </c:manualLayout>
              </c:layout>
              <c:tx>
                <c:rich>
                  <a:bodyPr/>
                  <a:lstStyle/>
                  <a:p>
                    <a:r>
                      <a:rPr lang="en-US"/>
                      <a:t>1</a:t>
                    </a:r>
                    <a:r>
                      <a:rPr lang="hu-HU"/>
                      <a:t>8</a:t>
                    </a:r>
                    <a:r>
                      <a:rPr lang="en-US"/>
                      <a:t>%</a:t>
                    </a:r>
                    <a:r>
                      <a:rPr lang="hu-HU"/>
                      <a:t>;</a:t>
                    </a:r>
                  </a:p>
                  <a:p>
                    <a:r>
                      <a:rPr lang="hu-HU"/>
                      <a:t>18 </a:t>
                    </a:r>
                    <a:endParaRPr lang="en-US"/>
                  </a:p>
                </c:rich>
              </c:tx>
              <c:showVal val="1"/>
            </c:dLbl>
            <c:dLbl>
              <c:idx val="2"/>
              <c:layout>
                <c:manualLayout>
                  <c:x val="2.3935599529378241E-2"/>
                  <c:y val="-0.20366671023585417"/>
                </c:manualLayout>
              </c:layout>
              <c:tx>
                <c:rich>
                  <a:bodyPr/>
                  <a:lstStyle/>
                  <a:p>
                    <a:r>
                      <a:rPr lang="hu-HU"/>
                      <a:t>9</a:t>
                    </a:r>
                    <a:r>
                      <a:rPr lang="en-US"/>
                      <a:t>%</a:t>
                    </a:r>
                    <a:r>
                      <a:rPr lang="hu-HU"/>
                      <a:t>; </a:t>
                    </a:r>
                    <a:r>
                      <a:rPr lang="hu-HU" baseline="0"/>
                      <a:t> </a:t>
                    </a:r>
                  </a:p>
                  <a:p>
                    <a:r>
                      <a:rPr lang="hu-HU"/>
                      <a:t>9 </a:t>
                    </a:r>
                    <a:endParaRPr lang="en-US"/>
                  </a:p>
                </c:rich>
              </c:tx>
              <c:showVal val="1"/>
            </c:dLbl>
            <c:dLbl>
              <c:idx val="3"/>
              <c:layout>
                <c:manualLayout>
                  <c:x val="1.7143857514643413E-2"/>
                  <c:y val="-0.17988991518531441"/>
                </c:manualLayout>
              </c:layout>
              <c:tx>
                <c:rich>
                  <a:bodyPr/>
                  <a:lstStyle/>
                  <a:p>
                    <a:r>
                      <a:rPr lang="en-US"/>
                      <a:t>10%</a:t>
                    </a:r>
                    <a:r>
                      <a:rPr lang="hu-HU"/>
                      <a:t>;</a:t>
                    </a:r>
                  </a:p>
                  <a:p>
                    <a:r>
                      <a:rPr lang="hu-HU"/>
                      <a:t> 10</a:t>
                    </a:r>
                    <a:endParaRPr lang="en-US"/>
                  </a:p>
                </c:rich>
              </c:tx>
              <c:showVal val="1"/>
            </c:dLbl>
            <c:dLbl>
              <c:idx val="4"/>
              <c:layout>
                <c:manualLayout>
                  <c:x val="3.6771682883820579E-2"/>
                  <c:y val="-0.21156035784826377"/>
                </c:manualLayout>
              </c:layout>
              <c:tx>
                <c:rich>
                  <a:bodyPr/>
                  <a:lstStyle/>
                  <a:p>
                    <a:r>
                      <a:rPr lang="en-US"/>
                      <a:t>14</a:t>
                    </a:r>
                    <a:r>
                      <a:rPr lang="hu-HU"/>
                      <a:t> </a:t>
                    </a:r>
                    <a:r>
                      <a:rPr lang="en-US"/>
                      <a:t>%</a:t>
                    </a:r>
                    <a:r>
                      <a:rPr lang="hu-HU"/>
                      <a:t>; </a:t>
                    </a:r>
                  </a:p>
                  <a:p>
                    <a:r>
                      <a:rPr lang="hu-HU"/>
                      <a:t>14 </a:t>
                    </a:r>
                    <a:endParaRPr lang="en-US"/>
                  </a:p>
                </c:rich>
              </c:tx>
              <c:showVal val="1"/>
            </c:dLbl>
            <c:dLbl>
              <c:idx val="5"/>
              <c:layout>
                <c:manualLayout>
                  <c:x val="2.6426413503677852E-2"/>
                  <c:y val="-0.12592294062971987"/>
                </c:manualLayout>
              </c:layout>
              <c:tx>
                <c:rich>
                  <a:bodyPr/>
                  <a:lstStyle/>
                  <a:p>
                    <a:r>
                      <a:rPr lang="en-US"/>
                      <a:t>2%</a:t>
                    </a:r>
                    <a:r>
                      <a:rPr lang="hu-HU"/>
                      <a:t>; </a:t>
                    </a:r>
                  </a:p>
                  <a:p>
                    <a:r>
                      <a:rPr lang="hu-HU"/>
                      <a:t>2 </a:t>
                    </a:r>
                    <a:endParaRPr lang="en-US"/>
                  </a:p>
                </c:rich>
              </c:tx>
              <c:showVal val="1"/>
            </c:dLbl>
            <c:numFmt formatCode="#,##0" sourceLinked="0"/>
            <c:showVal val="1"/>
          </c:dLbls>
          <c:cat>
            <c:strRef>
              <c:f>'1.3.4.5.6.kérdés'!$G$22:$G$27</c:f>
              <c:strCache>
                <c:ptCount val="6"/>
                <c:pt idx="0">
                  <c:v>19-22</c:v>
                </c:pt>
                <c:pt idx="1">
                  <c:v>23-30</c:v>
                </c:pt>
                <c:pt idx="2">
                  <c:v>31-35</c:v>
                </c:pt>
                <c:pt idx="3">
                  <c:v>36-40</c:v>
                </c:pt>
                <c:pt idx="4">
                  <c:v>41-50</c:v>
                </c:pt>
                <c:pt idx="5">
                  <c:v>51-60</c:v>
                </c:pt>
              </c:strCache>
            </c:strRef>
          </c:cat>
          <c:val>
            <c:numRef>
              <c:f>'1.3.4.5.6.kérdés'!$J$22:$J$27</c:f>
              <c:numCache>
                <c:formatCode>0.00%</c:formatCode>
                <c:ptCount val="6"/>
                <c:pt idx="0">
                  <c:v>0.46464646464646481</c:v>
                </c:pt>
                <c:pt idx="1">
                  <c:v>0.18181818181818299</c:v>
                </c:pt>
                <c:pt idx="2">
                  <c:v>9.0909090909091411E-2</c:v>
                </c:pt>
                <c:pt idx="3">
                  <c:v>0.10101010101010102</c:v>
                </c:pt>
                <c:pt idx="4">
                  <c:v>0.14141414141414252</c:v>
                </c:pt>
                <c:pt idx="5">
                  <c:v>2.0202020202020211E-2</c:v>
                </c:pt>
              </c:numCache>
            </c:numRef>
          </c:val>
        </c:ser>
        <c:gapWidth val="75"/>
        <c:shape val="box"/>
        <c:axId val="65051264"/>
        <c:axId val="71998848"/>
        <c:axId val="0"/>
      </c:bar3DChart>
      <c:catAx>
        <c:axId val="65051264"/>
        <c:scaling>
          <c:orientation val="minMax"/>
        </c:scaling>
        <c:axPos val="b"/>
        <c:majorTickMark val="none"/>
        <c:tickLblPos val="nextTo"/>
        <c:crossAx val="71998848"/>
        <c:crosses val="autoZero"/>
        <c:auto val="1"/>
        <c:lblAlgn val="ctr"/>
        <c:lblOffset val="100"/>
      </c:catAx>
      <c:valAx>
        <c:axId val="71998848"/>
        <c:scaling>
          <c:orientation val="minMax"/>
        </c:scaling>
        <c:axPos val="l"/>
        <c:numFmt formatCode="0%" sourceLinked="0"/>
        <c:majorTickMark val="none"/>
        <c:tickLblPos val="nextTo"/>
        <c:crossAx val="65051264"/>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defRPr>
            </a:lvl1pPr>
          </a:lstStyle>
          <a:p>
            <a:pPr>
              <a:defRPr/>
            </a:pPr>
            <a:fld id="{40D3685E-515B-4E0C-98ED-5C66C8F58D76}" type="datetime8">
              <a:rPr lang="en-US"/>
              <a:pPr>
                <a:defRPr/>
              </a:pPr>
              <a:t>9/25/2011 8:50 PM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a:effectLst/>
                <a:cs typeface="Arial" pitchFamily="34" charset="0"/>
              </a:defRPr>
            </a:lvl1pPr>
          </a:lstStyle>
          <a:p>
            <a:pPr>
              <a:defRPr/>
            </a:pPr>
            <a:r>
              <a:rPr lang="en-US"/>
              <a:t>© 2003-2004 Microsoft Corporation. All rights reserved.</a:t>
            </a:r>
          </a:p>
          <a:p>
            <a:pPr>
              <a:defRPr/>
            </a:pPr>
            <a:r>
              <a:rPr lang="en-US"/>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FF12325F-BD9F-46BF-BAE6-FDA3E53978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ffectLst/>
                <a:latin typeface="Times New Roman" pitchFamily="18"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Times New Roman" pitchFamily="18" charset="0"/>
              </a:defRPr>
            </a:lvl1pPr>
          </a:lstStyle>
          <a:p>
            <a:pPr>
              <a:defRPr/>
            </a:pPr>
            <a:fld id="{738029DA-52C7-4D88-AFF1-E43A5B1DA3B1}" type="datetime8">
              <a:rPr lang="en-US"/>
              <a:pPr>
                <a:defRPr/>
              </a:pPr>
              <a:t>9/25/2011 8:50 PM</a:t>
            </a:fld>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a:effectLst/>
                <a:cs typeface="Arial" pitchFamily="34" charset="0"/>
              </a:defRPr>
            </a:lvl1pPr>
          </a:lstStyle>
          <a:p>
            <a:pPr>
              <a:defRPr/>
            </a:pPr>
            <a:r>
              <a:rPr lang="en-US"/>
              <a:t>© 2003-2004 Microsoft Corporation. All rights reserved.</a:t>
            </a:r>
          </a:p>
          <a:p>
            <a:pPr>
              <a:defRPr/>
            </a:pPr>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Times New Roman" pitchFamily="18" charset="0"/>
              </a:defRPr>
            </a:lvl1pPr>
          </a:lstStyle>
          <a:p>
            <a:pPr>
              <a:defRPr/>
            </a:pPr>
            <a:fld id="{0592AA05-4C5F-4E9E-9BCE-4050C9A850F9}"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iakép helye 1"/>
          <p:cNvSpPr>
            <a:spLocks noGrp="1" noRot="1" noChangeAspect="1" noTextEdit="1"/>
          </p:cNvSpPr>
          <p:nvPr>
            <p:ph type="sldImg"/>
          </p:nvPr>
        </p:nvSpPr>
        <p:spPr>
          <a:ln/>
        </p:spPr>
      </p:sp>
      <p:sp>
        <p:nvSpPr>
          <p:cNvPr id="48130" name="Jegyzetek helye 2"/>
          <p:cNvSpPr>
            <a:spLocks noGrp="1"/>
          </p:cNvSpPr>
          <p:nvPr>
            <p:ph type="body" idx="1"/>
          </p:nvPr>
        </p:nvSpPr>
        <p:spPr>
          <a:noFill/>
          <a:ln/>
        </p:spPr>
        <p:txBody>
          <a:bodyPr/>
          <a:lstStyle/>
          <a:p>
            <a:r>
              <a:rPr lang="hu-HU" dirty="0" smtClean="0"/>
              <a:t> 1. </a:t>
            </a:r>
            <a:r>
              <a:rPr lang="en-GB" b="1" dirty="0" smtClean="0"/>
              <a:t>The road from Little Media via Big Media to Community Media</a:t>
            </a:r>
            <a:endParaRPr lang="hu-HU" dirty="0" smtClean="0"/>
          </a:p>
          <a:p>
            <a:r>
              <a:rPr lang="hu-HU" u="none" dirty="0" smtClean="0"/>
              <a:t> </a:t>
            </a:r>
            <a:r>
              <a:rPr lang="hu-HU" u="none" dirty="0" err="1" smtClean="0"/>
              <a:t>Ladies</a:t>
            </a:r>
            <a:r>
              <a:rPr lang="hu-HU" u="none" dirty="0" smtClean="0"/>
              <a:t> and </a:t>
            </a:r>
            <a:r>
              <a:rPr lang="hu-HU" u="none" dirty="0" err="1" smtClean="0"/>
              <a:t>Gentlemen</a:t>
            </a:r>
            <a:r>
              <a:rPr lang="hu-HU" u="none" dirty="0" smtClean="0"/>
              <a:t>,</a:t>
            </a:r>
          </a:p>
          <a:p>
            <a:r>
              <a:rPr lang="hu-HU" sz="1200" kern="1200" dirty="0" smtClean="0">
                <a:solidFill>
                  <a:schemeClr val="tx1"/>
                </a:solidFill>
                <a:latin typeface="Times New Roman" pitchFamily="18" charset="0"/>
                <a:ea typeface="+mn-ea"/>
                <a:cs typeface="+mn-cs"/>
              </a:rPr>
              <a:t>I’ am </a:t>
            </a:r>
            <a:r>
              <a:rPr lang="hu-HU" sz="1200" kern="1200" dirty="0" err="1" smtClean="0">
                <a:solidFill>
                  <a:schemeClr val="tx1"/>
                </a:solidFill>
                <a:latin typeface="Times New Roman" pitchFamily="18" charset="0"/>
                <a:ea typeface="+mn-ea"/>
                <a:cs typeface="+mn-cs"/>
              </a:rPr>
              <a:t>very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glad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that</a:t>
            </a:r>
            <a:r>
              <a:rPr lang="hu-HU" sz="1200" kern="1200" dirty="0" smtClean="0">
                <a:solidFill>
                  <a:schemeClr val="tx1"/>
                </a:solidFill>
                <a:latin typeface="Times New Roman" pitchFamily="18" charset="0"/>
                <a:ea typeface="+mn-ea"/>
                <a:cs typeface="+mn-cs"/>
              </a:rPr>
              <a:t> I </a:t>
            </a:r>
            <a:r>
              <a:rPr lang="hu-HU" sz="1200" kern="1200" dirty="0" err="1" smtClean="0">
                <a:solidFill>
                  <a:schemeClr val="tx1"/>
                </a:solidFill>
                <a:latin typeface="Times New Roman" pitchFamily="18" charset="0"/>
                <a:ea typeface="+mn-ea"/>
                <a:cs typeface="+mn-cs"/>
              </a:rPr>
              <a:t>take</a:t>
            </a:r>
            <a:r>
              <a:rPr lang="hu-HU" sz="1200" kern="1200" dirty="0" smtClean="0">
                <a:solidFill>
                  <a:schemeClr val="tx1"/>
                </a:solidFill>
                <a:latin typeface="Times New Roman" pitchFamily="18" charset="0"/>
                <a:ea typeface="+mn-ea"/>
                <a:cs typeface="+mn-cs"/>
              </a:rPr>
              <a:t> part </a:t>
            </a:r>
            <a:r>
              <a:rPr lang="hu-HU" sz="1200" kern="1200" dirty="0" err="1" smtClean="0">
                <a:solidFill>
                  <a:schemeClr val="tx1"/>
                </a:solidFill>
                <a:latin typeface="Times New Roman" pitchFamily="18" charset="0"/>
                <a:ea typeface="+mn-ea"/>
                <a:cs typeface="+mn-cs"/>
              </a:rPr>
              <a:t>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this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conference</a:t>
            </a:r>
            <a:r>
              <a:rPr lang="hu-HU" sz="1200" kern="1200" dirty="0" smtClean="0">
                <a:solidFill>
                  <a:schemeClr val="tx1"/>
                </a:solidFill>
                <a:latin typeface="Times New Roman" pitchFamily="18" charset="0"/>
                <a:ea typeface="+mn-ea"/>
                <a:cs typeface="+mn-cs"/>
              </a:rPr>
              <a:t> again. </a:t>
            </a:r>
            <a:endParaRPr lang="hu-HU" u="none" dirty="0" smtClean="0"/>
          </a:p>
          <a:p>
            <a:r>
              <a:rPr lang="hu-HU" u="none" dirty="0" err="1" smtClean="0"/>
              <a:t>On</a:t>
            </a:r>
            <a:r>
              <a:rPr lang="hu-HU" u="none" dirty="0" smtClean="0"/>
              <a:t> </a:t>
            </a:r>
            <a:r>
              <a:rPr lang="hu-HU" u="none" dirty="0" err="1" smtClean="0"/>
              <a:t>name</a:t>
            </a:r>
            <a:r>
              <a:rPr lang="hu-HU" u="none" dirty="0" smtClean="0"/>
              <a:t> (</a:t>
            </a:r>
            <a:r>
              <a:rPr lang="hu-HU" u="none" dirty="0" err="1" smtClean="0"/>
              <a:t>behalf</a:t>
            </a:r>
            <a:r>
              <a:rPr lang="hu-HU" u="none" dirty="0" smtClean="0"/>
              <a:t>) of </a:t>
            </a:r>
            <a:r>
              <a:rPr lang="hu-HU" u="none" dirty="0" err="1" smtClean="0"/>
              <a:t>the</a:t>
            </a:r>
            <a:r>
              <a:rPr lang="hu-HU" u="none" dirty="0" smtClean="0"/>
              <a:t> Institute of Media </a:t>
            </a:r>
            <a:r>
              <a:rPr lang="hu-HU" u="none" dirty="0" err="1" smtClean="0"/>
              <a:t>Informatics</a:t>
            </a:r>
            <a:r>
              <a:rPr lang="hu-HU" u="none" dirty="0" smtClean="0"/>
              <a:t> of </a:t>
            </a:r>
            <a:r>
              <a:rPr lang="hu-HU" u="none" dirty="0" err="1" smtClean="0"/>
              <a:t>the</a:t>
            </a:r>
            <a:r>
              <a:rPr lang="hu-HU" u="none" dirty="0" smtClean="0"/>
              <a:t> Eszterházy Károly College and </a:t>
            </a:r>
            <a:r>
              <a:rPr lang="hu-HU" u="none" dirty="0" err="1" smtClean="0"/>
              <a:t>especially</a:t>
            </a:r>
            <a:r>
              <a:rPr lang="hu-HU" u="none" dirty="0" smtClean="0"/>
              <a:t> of </a:t>
            </a:r>
            <a:r>
              <a:rPr lang="hu-HU" u="none" dirty="0" err="1" smtClean="0"/>
              <a:t>my</a:t>
            </a:r>
            <a:r>
              <a:rPr lang="hu-HU" u="none" dirty="0" smtClean="0"/>
              <a:t> </a:t>
            </a:r>
            <a:r>
              <a:rPr lang="hu-HU" u="none" dirty="0" err="1" smtClean="0"/>
              <a:t>colleagues</a:t>
            </a:r>
            <a:r>
              <a:rPr lang="hu-HU" u="none" dirty="0" smtClean="0"/>
              <a:t> Péter Antal and Réka Racskó, I </a:t>
            </a:r>
            <a:r>
              <a:rPr lang="hu-HU" u="none" dirty="0" err="1" smtClean="0"/>
              <a:t>would</a:t>
            </a:r>
            <a:r>
              <a:rPr lang="hu-HU" u="none" dirty="0" smtClean="0"/>
              <a:t> </a:t>
            </a:r>
            <a:r>
              <a:rPr lang="hu-HU" u="none" dirty="0" err="1" smtClean="0"/>
              <a:t>like</a:t>
            </a:r>
            <a:r>
              <a:rPr lang="hu-HU" u="none" dirty="0" smtClean="0"/>
              <a:t> </a:t>
            </a:r>
            <a:r>
              <a:rPr lang="hu-HU" u="none" dirty="0" err="1" smtClean="0"/>
              <a:t>to</a:t>
            </a:r>
            <a:r>
              <a:rPr lang="hu-HU" u="none" dirty="0" smtClean="0"/>
              <a:t> </a:t>
            </a:r>
            <a:r>
              <a:rPr lang="hu-HU" u="none" dirty="0" err="1" smtClean="0"/>
              <a:t>welcome</a:t>
            </a:r>
            <a:r>
              <a:rPr lang="hu-HU" u="none" dirty="0" smtClean="0"/>
              <a:t>.</a:t>
            </a:r>
          </a:p>
          <a:p>
            <a:pPr>
              <a:buFont typeface="Arial" pitchFamily="34" charset="0"/>
              <a:buChar char="•"/>
            </a:pPr>
            <a:r>
              <a:rPr lang="en-GB" u="none" dirty="0" smtClean="0"/>
              <a:t>The</a:t>
            </a:r>
            <a:r>
              <a:rPr lang="hu-HU" u="none" dirty="0" smtClean="0"/>
              <a:t> </a:t>
            </a:r>
            <a:r>
              <a:rPr lang="hu-HU" u="none" dirty="0" err="1" smtClean="0"/>
              <a:t>following</a:t>
            </a:r>
            <a:r>
              <a:rPr lang="hu-HU" u="none" dirty="0" smtClean="0"/>
              <a:t> </a:t>
            </a:r>
            <a:r>
              <a:rPr lang="en-GB" u="none" dirty="0" smtClean="0"/>
              <a:t> presentation aims to explore the theoretical and practical aspects of the New Media Generation</a:t>
            </a:r>
            <a:r>
              <a:rPr lang="hu-HU" u="none" dirty="0" smtClean="0"/>
              <a:t>. </a:t>
            </a:r>
          </a:p>
          <a:p>
            <a:pPr>
              <a:buFont typeface="Arial" pitchFamily="34" charset="0"/>
              <a:buChar char="•"/>
            </a:pPr>
            <a:r>
              <a:rPr lang="hu-HU" u="none" dirty="0" err="1" smtClean="0"/>
              <a:t>This</a:t>
            </a:r>
            <a:r>
              <a:rPr lang="hu-HU" u="none" dirty="0" smtClean="0"/>
              <a:t> </a:t>
            </a:r>
            <a:r>
              <a:rPr lang="hu-HU" u="none" dirty="0" err="1" smtClean="0"/>
              <a:t>generation</a:t>
            </a:r>
            <a:r>
              <a:rPr lang="hu-HU" u="none" dirty="0" smtClean="0"/>
              <a:t> </a:t>
            </a:r>
            <a:r>
              <a:rPr lang="hu-HU" u="none" dirty="0" err="1" smtClean="0"/>
              <a:t>was</a:t>
            </a:r>
            <a:r>
              <a:rPr lang="hu-HU" u="none" dirty="0" smtClean="0"/>
              <a:t> </a:t>
            </a:r>
            <a:r>
              <a:rPr lang="hu-HU" u="none" dirty="0" err="1" smtClean="0"/>
              <a:t>formed</a:t>
            </a:r>
            <a:r>
              <a:rPr lang="hu-HU" u="none" dirty="0" smtClean="0"/>
              <a:t> </a:t>
            </a:r>
            <a:r>
              <a:rPr lang="hu-HU" u="none" dirty="0" err="1" smtClean="0"/>
              <a:t>by</a:t>
            </a:r>
            <a:r>
              <a:rPr lang="hu-HU" u="none" dirty="0" smtClean="0"/>
              <a:t> </a:t>
            </a:r>
            <a:r>
              <a:rPr lang="en-GB" u="none" dirty="0" smtClean="0"/>
              <a:t> the convergence and diversification of media technologies</a:t>
            </a:r>
            <a:r>
              <a:rPr lang="hu-HU" u="none" dirty="0" smtClean="0"/>
              <a:t>. </a:t>
            </a:r>
          </a:p>
          <a:p>
            <a:pPr>
              <a:buFont typeface="Arial" pitchFamily="34" charset="0"/>
              <a:buChar char="•"/>
            </a:pPr>
            <a:r>
              <a:rPr lang="hu-HU" u="none" dirty="0" err="1" smtClean="0"/>
              <a:t>Our</a:t>
            </a:r>
            <a:r>
              <a:rPr lang="hu-HU" u="none" dirty="0" smtClean="0"/>
              <a:t> </a:t>
            </a:r>
            <a:r>
              <a:rPr lang="hu-HU" u="none" dirty="0" err="1" smtClean="0"/>
              <a:t>goal</a:t>
            </a:r>
            <a:r>
              <a:rPr lang="hu-HU" u="none" dirty="0" smtClean="0"/>
              <a:t> is </a:t>
            </a:r>
            <a:r>
              <a:rPr lang="hu-HU" u="none" dirty="0" err="1" smtClean="0"/>
              <a:t>to</a:t>
            </a:r>
            <a:r>
              <a:rPr lang="hu-HU" u="none" dirty="0" smtClean="0"/>
              <a:t> </a:t>
            </a:r>
            <a:r>
              <a:rPr lang="hu-HU" u="none" dirty="0" err="1" smtClean="0"/>
              <a:t>explore</a:t>
            </a:r>
            <a:r>
              <a:rPr lang="hu-HU" u="none" dirty="0" smtClean="0"/>
              <a:t> </a:t>
            </a:r>
            <a:r>
              <a:rPr lang="hu-HU" u="none" dirty="0" err="1" smtClean="0"/>
              <a:t>the</a:t>
            </a:r>
            <a:r>
              <a:rPr lang="hu-HU" u="none" dirty="0" smtClean="0"/>
              <a:t> </a:t>
            </a:r>
            <a:r>
              <a:rPr lang="hu-HU" u="none" dirty="0" err="1" smtClean="0"/>
              <a:t>theoretical</a:t>
            </a:r>
            <a:r>
              <a:rPr lang="hu-HU" u="none" dirty="0" smtClean="0"/>
              <a:t> and </a:t>
            </a:r>
            <a:r>
              <a:rPr lang="hu-HU" u="none" dirty="0" err="1" smtClean="0"/>
              <a:t>practical</a:t>
            </a:r>
            <a:r>
              <a:rPr lang="hu-HU" u="none" dirty="0" smtClean="0"/>
              <a:t> </a:t>
            </a:r>
            <a:r>
              <a:rPr lang="hu-HU" u="none" dirty="0" err="1" smtClean="0"/>
              <a:t>side</a:t>
            </a:r>
            <a:r>
              <a:rPr lang="hu-HU" u="none" dirty="0" smtClean="0"/>
              <a:t> of </a:t>
            </a:r>
            <a:r>
              <a:rPr lang="hu-HU" u="none" dirty="0" err="1" smtClean="0"/>
              <a:t>individual</a:t>
            </a:r>
            <a:r>
              <a:rPr lang="hu-HU" u="none" dirty="0" smtClean="0"/>
              <a:t> and </a:t>
            </a:r>
            <a:r>
              <a:rPr lang="hu-HU" u="none" dirty="0" err="1" smtClean="0"/>
              <a:t>social</a:t>
            </a:r>
            <a:r>
              <a:rPr lang="hu-HU" u="none" dirty="0" smtClean="0"/>
              <a:t> online </a:t>
            </a:r>
            <a:r>
              <a:rPr lang="hu-HU" u="none" dirty="0" err="1" smtClean="0"/>
              <a:t>iTV</a:t>
            </a:r>
            <a:r>
              <a:rPr lang="hu-HU" u="none" dirty="0" smtClean="0"/>
              <a:t> and mobile </a:t>
            </a:r>
            <a:r>
              <a:rPr lang="hu-HU" u="none" dirty="0" err="1" smtClean="0"/>
              <a:t>solutions</a:t>
            </a:r>
            <a:r>
              <a:rPr lang="hu-HU" u="none" dirty="0" smtClean="0"/>
              <a:t>. </a:t>
            </a:r>
          </a:p>
          <a:p>
            <a:endParaRPr lang="hu-HU" u="sng" dirty="0" smtClean="0"/>
          </a:p>
          <a:p>
            <a:r>
              <a:rPr lang="hu-HU" dirty="0" smtClean="0"/>
              <a:t>Szeretettel köszöntöm Önöket az Eszterházy Károly Főiskola Médiainformatika intézetének munkatársai (Antal Péter és Racskó Réka) nevében. </a:t>
            </a:r>
          </a:p>
          <a:p>
            <a:r>
              <a:rPr lang="hu-HU" dirty="0" smtClean="0"/>
              <a:t> Az előadás a médiatechnológiák konvergenciája és diverzifikációja révén kialakult Új Média generáció/nemzedék (hálózati</a:t>
            </a:r>
            <a:r>
              <a:rPr lang="hu-HU" b="1" dirty="0" smtClean="0"/>
              <a:t> </a:t>
            </a:r>
            <a:r>
              <a:rPr lang="hu-HU" dirty="0" smtClean="0"/>
              <a:t>multimédiás, interaktív – </a:t>
            </a:r>
            <a:r>
              <a:rPr lang="hu-HU" i="1" dirty="0" smtClean="0"/>
              <a:t>egyéni</a:t>
            </a:r>
            <a:r>
              <a:rPr lang="hu-HU" dirty="0" smtClean="0"/>
              <a:t> és </a:t>
            </a:r>
            <a:r>
              <a:rPr lang="hu-HU" i="1" dirty="0" smtClean="0"/>
              <a:t>közösségi </a:t>
            </a:r>
            <a:r>
              <a:rPr lang="hu-HU" dirty="0" smtClean="0"/>
              <a:t>cselekvési formákon alapuló online és mobil megoldások) elméleti és gyakorlati aspektusait kívánja feltárni.</a:t>
            </a:r>
          </a:p>
          <a:p>
            <a:endParaRPr lang="hu-HU" dirty="0" smtClean="0"/>
          </a:p>
        </p:txBody>
      </p:sp>
      <p:sp>
        <p:nvSpPr>
          <p:cNvPr id="48131" name="Dátum helye 3"/>
          <p:cNvSpPr>
            <a:spLocks noGrp="1"/>
          </p:cNvSpPr>
          <p:nvPr>
            <p:ph type="dt" sz="quarter" idx="1"/>
          </p:nvPr>
        </p:nvSpPr>
        <p:spPr>
          <a:noFill/>
        </p:spPr>
        <p:txBody>
          <a:bodyPr/>
          <a:lstStyle/>
          <a:p>
            <a:fld id="{BE4F38A6-C6EA-4BA1-9825-AAB09997A796}" type="datetime8">
              <a:rPr lang="en-US" smtClean="0"/>
              <a:pPr/>
              <a:t>9/25/2011 8:50 PM</a:t>
            </a:fld>
            <a:endParaRPr lang="en-US" smtClean="0"/>
          </a:p>
        </p:txBody>
      </p:sp>
      <p:sp>
        <p:nvSpPr>
          <p:cNvPr id="48132" name="Élőláb helye 4"/>
          <p:cNvSpPr>
            <a:spLocks noGrp="1"/>
          </p:cNvSpPr>
          <p:nvPr>
            <p:ph type="ftr" sz="quarter" idx="4"/>
          </p:nvPr>
        </p:nvSpPr>
        <p:spPr>
          <a:noFill/>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48133" name="Dia számának helye 5"/>
          <p:cNvSpPr>
            <a:spLocks noGrp="1"/>
          </p:cNvSpPr>
          <p:nvPr>
            <p:ph type="sldNum" sz="quarter" idx="5"/>
          </p:nvPr>
        </p:nvSpPr>
        <p:spPr>
          <a:noFill/>
        </p:spPr>
        <p:txBody>
          <a:bodyPr/>
          <a:lstStyle/>
          <a:p>
            <a:fld id="{67099784-7F1A-43C6-97E2-9C068C90F1A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iakép helye 1"/>
          <p:cNvSpPr>
            <a:spLocks noGrp="1" noRot="1" noChangeAspect="1"/>
          </p:cNvSpPr>
          <p:nvPr>
            <p:ph type="sldImg"/>
          </p:nvPr>
        </p:nvSpPr>
        <p:spPr>
          <a:ln/>
        </p:spPr>
      </p:sp>
      <p:sp>
        <p:nvSpPr>
          <p:cNvPr id="72706" name="Jegyzetek helye 2"/>
          <p:cNvSpPr>
            <a:spLocks noGrp="1"/>
          </p:cNvSpPr>
          <p:nvPr>
            <p:ph type="body" idx="1"/>
          </p:nvPr>
        </p:nvSpPr>
        <p:spPr>
          <a:noFill/>
          <a:ln/>
        </p:spPr>
        <p:txBody>
          <a:bodyPr/>
          <a:lstStyle/>
          <a:p>
            <a:r>
              <a:rPr lang="en-GB" sz="1200" b="1" kern="1200" dirty="0" smtClean="0">
                <a:solidFill>
                  <a:schemeClr val="tx1"/>
                </a:solidFill>
                <a:latin typeface="Times New Roman" pitchFamily="18" charset="0"/>
                <a:ea typeface="+mn-ea"/>
                <a:cs typeface="+mn-cs"/>
              </a:rPr>
              <a:t>10. Old, vs. </a:t>
            </a:r>
            <a:r>
              <a:rPr lang="hu-HU" sz="1200" b="1" kern="1200" dirty="0" err="1" smtClean="0">
                <a:solidFill>
                  <a:schemeClr val="tx1"/>
                </a:solidFill>
                <a:latin typeface="Times New Roman" pitchFamily="18" charset="0"/>
                <a:ea typeface="+mn-ea"/>
                <a:cs typeface="+mn-cs"/>
              </a:rPr>
              <a:t>Convergens</a:t>
            </a:r>
            <a:r>
              <a:rPr lang="hu-HU" sz="1200" b="1" kern="1200" dirty="0" smtClean="0">
                <a:solidFill>
                  <a:schemeClr val="tx1"/>
                </a:solidFill>
                <a:latin typeface="Times New Roman" pitchFamily="18" charset="0"/>
                <a:ea typeface="+mn-ea"/>
                <a:cs typeface="+mn-cs"/>
              </a:rPr>
              <a:t> &amp; </a:t>
            </a:r>
            <a:r>
              <a:rPr lang="hu-HU" sz="1200" b="1" kern="1200" dirty="0" err="1" smtClean="0">
                <a:solidFill>
                  <a:schemeClr val="tx1"/>
                </a:solidFill>
                <a:latin typeface="Times New Roman" pitchFamily="18" charset="0"/>
                <a:ea typeface="+mn-ea"/>
                <a:cs typeface="+mn-cs"/>
              </a:rPr>
              <a:t>divergent</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media</a:t>
            </a:r>
            <a:endParaRPr lang="hu-HU" sz="1200" kern="1200" dirty="0" smtClean="0">
              <a:solidFill>
                <a:schemeClr val="tx1"/>
              </a:solidFill>
              <a:latin typeface="Times New Roman" pitchFamily="18" charset="0"/>
              <a:ea typeface="+mn-ea"/>
              <a:cs typeface="+mn-cs"/>
            </a:endParaRPr>
          </a:p>
          <a:p>
            <a:r>
              <a:rPr lang="en-GB" sz="1200" u="sng" kern="1200" dirty="0" smtClean="0">
                <a:solidFill>
                  <a:schemeClr val="tx1"/>
                </a:solidFill>
                <a:latin typeface="Times New Roman" pitchFamily="18" charset="0"/>
                <a:ea typeface="+mn-ea"/>
                <a:cs typeface="+mn-cs"/>
              </a:rPr>
              <a:t>Above</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felül</a:t>
            </a:r>
            <a:r>
              <a:rPr lang="hu-HU" sz="1200" kern="1200" dirty="0" smtClean="0">
                <a:solidFill>
                  <a:schemeClr val="tx1"/>
                </a:solidFill>
                <a:latin typeface="Times New Roman" pitchFamily="18" charset="0"/>
                <a:ea typeface="+mn-ea"/>
                <a:cs typeface="+mn-cs"/>
              </a:rPr>
              <a:t>)</a:t>
            </a:r>
            <a:r>
              <a:rPr lang="en-GB" sz="1200" kern="1200" dirty="0" smtClean="0">
                <a:solidFill>
                  <a:schemeClr val="tx1"/>
                </a:solidFill>
                <a:latin typeface="Times New Roman" pitchFamily="18" charset="0"/>
                <a:ea typeface="+mn-ea"/>
                <a:cs typeface="+mn-cs"/>
              </a:rPr>
              <a:t> the old- traditional (</a:t>
            </a:r>
            <a:r>
              <a:rPr lang="en-GB" sz="1200" kern="1200" dirty="0" err="1" smtClean="0">
                <a:solidFill>
                  <a:schemeClr val="tx1"/>
                </a:solidFill>
                <a:latin typeface="Times New Roman" pitchFamily="18" charset="0"/>
                <a:ea typeface="+mn-ea"/>
                <a:cs typeface="+mn-cs"/>
              </a:rPr>
              <a:t>predigital</a:t>
            </a:r>
            <a:r>
              <a:rPr lang="en-GB" sz="1200" kern="1200" dirty="0" smtClean="0">
                <a:solidFill>
                  <a:schemeClr val="tx1"/>
                </a:solidFill>
                <a:latin typeface="Times New Roman" pitchFamily="18" charset="0"/>
                <a:ea typeface="+mn-ea"/>
                <a:cs typeface="+mn-cs"/>
              </a:rPr>
              <a:t>-media), </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one persons (editors) send message many listeners.</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 </a:t>
            </a:r>
            <a:r>
              <a:rPr lang="en-GB" sz="1200" u="sng" kern="1200" dirty="0" smtClean="0">
                <a:solidFill>
                  <a:schemeClr val="tx1"/>
                </a:solidFill>
                <a:latin typeface="Times New Roman" pitchFamily="18" charset="0"/>
                <a:ea typeface="+mn-ea"/>
                <a:cs typeface="+mn-cs"/>
              </a:rPr>
              <a:t>Below</a:t>
            </a:r>
            <a:r>
              <a:rPr lang="en-GB" sz="1200" kern="1200" dirty="0" smtClean="0">
                <a:solidFill>
                  <a:schemeClr val="tx1"/>
                </a:solidFill>
                <a:latin typeface="Times New Roman" pitchFamily="18" charset="0"/>
                <a:ea typeface="+mn-ea"/>
                <a:cs typeface="+mn-cs"/>
              </a:rPr>
              <a:t> is the web2.0 tools.</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development of social media</a:t>
            </a:r>
            <a:endParaRPr lang="hu-HU" sz="1200" kern="1200" dirty="0" smtClean="0">
              <a:solidFill>
                <a:schemeClr val="tx1"/>
              </a:solidFill>
              <a:latin typeface="Times New Roman" pitchFamily="18" charset="0"/>
              <a:ea typeface="+mn-ea"/>
              <a:cs typeface="+mn-cs"/>
            </a:endParaRPr>
          </a:p>
          <a:p>
            <a:r>
              <a:rPr lang="en-GB" sz="1200" u="sng" kern="1200" dirty="0" smtClean="0">
                <a:solidFill>
                  <a:schemeClr val="tx1"/>
                </a:solidFill>
                <a:latin typeface="Times New Roman" pitchFamily="18" charset="0"/>
                <a:ea typeface="+mn-ea"/>
                <a:cs typeface="+mn-cs"/>
              </a:rPr>
              <a:t>Consequently, the concept known as consumer (user) generated content allows anyone possessing appropriate network competences to upload relevant information</a:t>
            </a:r>
            <a:endParaRPr lang="hu-HU" u="sng" dirty="0" smtClean="0"/>
          </a:p>
          <a:p>
            <a:r>
              <a:rPr lang="en-GB" dirty="0" smtClean="0"/>
              <a:t>1</a:t>
            </a:r>
            <a:r>
              <a:rPr lang="hu-HU" dirty="0" smtClean="0"/>
              <a:t>0</a:t>
            </a:r>
            <a:r>
              <a:rPr lang="en-GB" dirty="0" smtClean="0"/>
              <a:t>. </a:t>
            </a:r>
            <a:r>
              <a:rPr lang="en-GB" dirty="0" err="1" smtClean="0"/>
              <a:t>Nemcsak</a:t>
            </a:r>
            <a:r>
              <a:rPr lang="en-GB" dirty="0" smtClean="0"/>
              <a:t> </a:t>
            </a:r>
            <a:r>
              <a:rPr lang="en-GB" dirty="0" err="1" smtClean="0"/>
              <a:t>médiakonvergenciáról</a:t>
            </a:r>
            <a:r>
              <a:rPr lang="en-GB" dirty="0" smtClean="0"/>
              <a:t> </a:t>
            </a:r>
            <a:r>
              <a:rPr lang="en-GB" dirty="0" err="1" smtClean="0"/>
              <a:t>beszélünk</a:t>
            </a:r>
            <a:r>
              <a:rPr lang="en-GB" dirty="0" smtClean="0"/>
              <a:t>, – </a:t>
            </a:r>
            <a:r>
              <a:rPr lang="en-GB" dirty="0" err="1" smtClean="0"/>
              <a:t>mely</a:t>
            </a:r>
            <a:r>
              <a:rPr lang="en-GB" dirty="0" smtClean="0"/>
              <a:t> a </a:t>
            </a:r>
            <a:r>
              <a:rPr lang="en-GB" dirty="0" err="1" smtClean="0"/>
              <a:t>tömeg</a:t>
            </a:r>
            <a:r>
              <a:rPr lang="en-GB" dirty="0" smtClean="0"/>
              <a:t> </a:t>
            </a:r>
            <a:r>
              <a:rPr lang="en-GB" dirty="0" err="1" smtClean="0"/>
              <a:t>és</a:t>
            </a:r>
            <a:r>
              <a:rPr lang="en-GB" dirty="0" smtClean="0"/>
              <a:t> </a:t>
            </a:r>
            <a:r>
              <a:rPr lang="en-GB" dirty="0" err="1" smtClean="0"/>
              <a:t>telekommunikációs</a:t>
            </a:r>
            <a:r>
              <a:rPr lang="en-GB" dirty="0" smtClean="0"/>
              <a:t> </a:t>
            </a:r>
            <a:r>
              <a:rPr lang="en-GB" dirty="0" err="1" smtClean="0"/>
              <a:t>technológiák</a:t>
            </a:r>
            <a:r>
              <a:rPr lang="en-GB" dirty="0" smtClean="0"/>
              <a:t> </a:t>
            </a:r>
            <a:r>
              <a:rPr lang="en-GB" dirty="0" err="1" smtClean="0"/>
              <a:t>digitális</a:t>
            </a:r>
            <a:r>
              <a:rPr lang="en-GB" dirty="0" smtClean="0"/>
              <a:t> </a:t>
            </a:r>
            <a:r>
              <a:rPr lang="en-GB" dirty="0" err="1" smtClean="0"/>
              <a:t>egybefonódásán</a:t>
            </a:r>
            <a:r>
              <a:rPr lang="en-GB" dirty="0" smtClean="0"/>
              <a:t> </a:t>
            </a:r>
            <a:r>
              <a:rPr lang="en-GB" dirty="0" err="1" smtClean="0"/>
              <a:t>alapulva</a:t>
            </a:r>
            <a:r>
              <a:rPr lang="en-GB" dirty="0" smtClean="0"/>
              <a:t> </a:t>
            </a:r>
            <a:r>
              <a:rPr lang="en-GB" dirty="0" err="1" smtClean="0"/>
              <a:t>jött</a:t>
            </a:r>
            <a:r>
              <a:rPr lang="en-GB" dirty="0" smtClean="0"/>
              <a:t> </a:t>
            </a:r>
            <a:r>
              <a:rPr lang="en-GB" dirty="0" err="1" smtClean="0"/>
              <a:t>létre</a:t>
            </a:r>
            <a:r>
              <a:rPr lang="en-GB" dirty="0" smtClean="0"/>
              <a:t> – </a:t>
            </a:r>
            <a:r>
              <a:rPr lang="en-GB" dirty="0" err="1" smtClean="0"/>
              <a:t>hanem</a:t>
            </a:r>
            <a:r>
              <a:rPr lang="en-GB" dirty="0" smtClean="0"/>
              <a:t> </a:t>
            </a:r>
            <a:r>
              <a:rPr lang="en-GB" dirty="0" err="1" smtClean="0"/>
              <a:t>egyfajta</a:t>
            </a:r>
            <a:r>
              <a:rPr lang="en-GB" dirty="0" smtClean="0"/>
              <a:t> </a:t>
            </a:r>
            <a:r>
              <a:rPr lang="en-GB" dirty="0" err="1" smtClean="0"/>
              <a:t>média</a:t>
            </a:r>
            <a:r>
              <a:rPr lang="en-GB" dirty="0" smtClean="0"/>
              <a:t> </a:t>
            </a:r>
            <a:r>
              <a:rPr lang="en-GB" dirty="0" err="1" smtClean="0"/>
              <a:t>diverzifikációról</a:t>
            </a:r>
            <a:r>
              <a:rPr lang="en-GB" dirty="0" smtClean="0"/>
              <a:t> </a:t>
            </a:r>
            <a:r>
              <a:rPr lang="en-GB" dirty="0" err="1" smtClean="0"/>
              <a:t>mely</a:t>
            </a:r>
            <a:r>
              <a:rPr lang="en-GB" dirty="0" smtClean="0"/>
              <a:t> a </a:t>
            </a:r>
            <a:r>
              <a:rPr lang="en-GB" dirty="0" err="1" smtClean="0"/>
              <a:t>tömegkommunikációs</a:t>
            </a:r>
            <a:r>
              <a:rPr lang="en-GB" dirty="0" smtClean="0"/>
              <a:t> </a:t>
            </a:r>
            <a:r>
              <a:rPr lang="en-GB" dirty="0" err="1" smtClean="0"/>
              <a:t>médiumok</a:t>
            </a:r>
            <a:r>
              <a:rPr lang="en-GB" dirty="0" smtClean="0"/>
              <a:t> </a:t>
            </a:r>
            <a:r>
              <a:rPr lang="en-GB" dirty="0" err="1" smtClean="0"/>
              <a:t>funkcióinak</a:t>
            </a:r>
            <a:r>
              <a:rPr lang="en-GB" dirty="0" smtClean="0"/>
              <a:t> </a:t>
            </a:r>
            <a:r>
              <a:rPr lang="en-GB" dirty="0" err="1" smtClean="0"/>
              <a:t>kiteljesedését</a:t>
            </a:r>
            <a:r>
              <a:rPr lang="en-GB" dirty="0" smtClean="0"/>
              <a:t> is </a:t>
            </a:r>
            <a:r>
              <a:rPr lang="en-GB" dirty="0" err="1" smtClean="0"/>
              <a:t>jelenti</a:t>
            </a:r>
            <a:r>
              <a:rPr lang="en-GB" dirty="0" smtClean="0"/>
              <a:t>. </a:t>
            </a:r>
            <a:endParaRPr lang="hu-HU" dirty="0" smtClean="0"/>
          </a:p>
          <a:p>
            <a:r>
              <a:rPr lang="en-GB" dirty="0" err="1" smtClean="0"/>
              <a:t>Például</a:t>
            </a:r>
            <a:r>
              <a:rPr lang="en-GB" dirty="0" smtClean="0"/>
              <a:t> </a:t>
            </a:r>
            <a:r>
              <a:rPr lang="en-GB" dirty="0" err="1" smtClean="0"/>
              <a:t>napjainkban</a:t>
            </a:r>
            <a:r>
              <a:rPr lang="en-GB" dirty="0" smtClean="0"/>
              <a:t> – a </a:t>
            </a:r>
            <a:r>
              <a:rPr lang="en-GB" dirty="0" err="1" smtClean="0"/>
              <a:t>hálózati</a:t>
            </a:r>
            <a:r>
              <a:rPr lang="en-GB" dirty="0" smtClean="0"/>
              <a:t> </a:t>
            </a:r>
            <a:r>
              <a:rPr lang="en-GB" dirty="0" err="1" smtClean="0"/>
              <a:t>kompetenciák</a:t>
            </a:r>
            <a:r>
              <a:rPr lang="en-GB" dirty="0" smtClean="0"/>
              <a:t> </a:t>
            </a:r>
            <a:r>
              <a:rPr lang="en-GB" dirty="0" err="1" smtClean="0"/>
              <a:t>birtokában</a:t>
            </a:r>
            <a:r>
              <a:rPr lang="en-GB" dirty="0" smtClean="0"/>
              <a:t>, </a:t>
            </a:r>
            <a:r>
              <a:rPr lang="en-GB" dirty="0" err="1" smtClean="0"/>
              <a:t>bárki</a:t>
            </a:r>
            <a:r>
              <a:rPr lang="en-GB" dirty="0" smtClean="0"/>
              <a:t> </a:t>
            </a:r>
            <a:r>
              <a:rPr lang="en-GB" dirty="0" err="1" smtClean="0"/>
              <a:t>szolgáltathat</a:t>
            </a:r>
            <a:r>
              <a:rPr lang="en-GB" dirty="0" smtClean="0"/>
              <a:t> </a:t>
            </a:r>
            <a:r>
              <a:rPr lang="en-GB" dirty="0" err="1" smtClean="0"/>
              <a:t>tartalmat</a:t>
            </a:r>
            <a:r>
              <a:rPr lang="en-GB" dirty="0" smtClean="0"/>
              <a:t> [consumer (user) generated content].</a:t>
            </a:r>
            <a:endParaRPr lang="hu-HU" dirty="0" smtClean="0"/>
          </a:p>
          <a:p>
            <a:endParaRPr lang="hu-HU" u="sng" dirty="0" smtClean="0"/>
          </a:p>
          <a:p>
            <a:endParaRPr lang="hu-HU" dirty="0" smtClean="0"/>
          </a:p>
        </p:txBody>
      </p:sp>
      <p:sp>
        <p:nvSpPr>
          <p:cNvPr id="72707" name="Dátum helye 3"/>
          <p:cNvSpPr>
            <a:spLocks noGrp="1"/>
          </p:cNvSpPr>
          <p:nvPr>
            <p:ph type="dt" sz="quarter" idx="1"/>
          </p:nvPr>
        </p:nvSpPr>
        <p:spPr>
          <a:noFill/>
        </p:spPr>
        <p:txBody>
          <a:bodyPr/>
          <a:lstStyle/>
          <a:p>
            <a:fld id="{D8360E20-80C8-4974-B48C-46592747FBC1}" type="datetime8">
              <a:rPr lang="en-US" smtClean="0"/>
              <a:pPr/>
              <a:t>9/25/2011 8:50 PM</a:t>
            </a:fld>
            <a:endParaRPr lang="en-US" smtClean="0"/>
          </a:p>
        </p:txBody>
      </p:sp>
      <p:sp>
        <p:nvSpPr>
          <p:cNvPr id="72708" name="Élőláb helye 4"/>
          <p:cNvSpPr>
            <a:spLocks noGrp="1"/>
          </p:cNvSpPr>
          <p:nvPr>
            <p:ph type="ftr" sz="quarter" idx="4"/>
          </p:nvPr>
        </p:nvSpPr>
        <p:spPr>
          <a:noFill/>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72709" name="Dia számának helye 5"/>
          <p:cNvSpPr>
            <a:spLocks noGrp="1"/>
          </p:cNvSpPr>
          <p:nvPr>
            <p:ph type="sldNum" sz="quarter" idx="5"/>
          </p:nvPr>
        </p:nvSpPr>
        <p:spPr>
          <a:noFill/>
        </p:spPr>
        <p:txBody>
          <a:bodyPr/>
          <a:lstStyle/>
          <a:p>
            <a:fld id="{D0BCB87A-F74C-4B40-81B0-AB228B192A6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a:ln/>
        </p:spPr>
      </p:sp>
      <p:sp>
        <p:nvSpPr>
          <p:cNvPr id="65539" name="Jegyzetek helye 2"/>
          <p:cNvSpPr>
            <a:spLocks noGrp="1"/>
          </p:cNvSpPr>
          <p:nvPr>
            <p:ph type="body" idx="1"/>
          </p:nvPr>
        </p:nvSpPr>
        <p:spPr>
          <a:noFill/>
          <a:ln/>
        </p:spPr>
        <p:txBody>
          <a:bodyPr/>
          <a:lstStyle/>
          <a:p>
            <a:r>
              <a:rPr lang="en-GB" sz="1200" b="1" u="sng" kern="1200" dirty="0" smtClean="0">
                <a:solidFill>
                  <a:schemeClr val="tx1"/>
                </a:solidFill>
                <a:latin typeface="Times New Roman" pitchFamily="18" charset="0"/>
                <a:ea typeface="+mn-ea"/>
                <a:cs typeface="+mn-cs"/>
              </a:rPr>
              <a:t>11. </a:t>
            </a:r>
            <a:r>
              <a:rPr lang="hu-HU" sz="1200" b="1" u="sng" kern="1200" dirty="0" smtClean="0">
                <a:solidFill>
                  <a:schemeClr val="tx1"/>
                </a:solidFill>
                <a:latin typeface="Times New Roman" pitchFamily="18" charset="0"/>
                <a:ea typeface="+mn-ea"/>
                <a:cs typeface="+mn-cs"/>
              </a:rPr>
              <a:t>I</a:t>
            </a:r>
            <a:r>
              <a:rPr lang="en-GB" sz="1200" b="1" u="sng" kern="1200" dirty="0" smtClean="0">
                <a:solidFill>
                  <a:schemeClr val="tx1"/>
                </a:solidFill>
                <a:latin typeface="Times New Roman" pitchFamily="18" charset="0"/>
                <a:ea typeface="+mn-ea"/>
                <a:cs typeface="+mn-cs"/>
              </a:rPr>
              <a:t>n our survey</a:t>
            </a:r>
            <a:endParaRPr lang="hu-HU" sz="1200" kern="1200" dirty="0" smtClean="0">
              <a:solidFill>
                <a:schemeClr val="tx1"/>
              </a:solidFill>
              <a:latin typeface="Times New Roman" pitchFamily="18" charset="0"/>
              <a:ea typeface="+mn-ea"/>
              <a:cs typeface="+mn-cs"/>
            </a:endParaRPr>
          </a:p>
          <a:p>
            <a:r>
              <a:rPr lang="hu-HU" sz="1200" u="sng" kern="1200" dirty="0" err="1" smtClean="0">
                <a:solidFill>
                  <a:schemeClr val="tx1"/>
                </a:solidFill>
                <a:latin typeface="Times New Roman" pitchFamily="18" charset="0"/>
                <a:ea typeface="+mn-ea"/>
                <a:cs typeface="+mn-cs"/>
              </a:rPr>
              <a:t>What</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about</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the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new</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media</a:t>
            </a:r>
            <a:r>
              <a:rPr lang="hu-HU" sz="1200" u="sng" kern="1200" dirty="0" smtClean="0">
                <a:solidFill>
                  <a:schemeClr val="tx1"/>
                </a:solidFill>
                <a:latin typeface="Times New Roman" pitchFamily="18" charset="0"/>
                <a:ea typeface="+mn-ea"/>
                <a:cs typeface="+mn-cs"/>
              </a:rPr>
              <a:t> &amp; </a:t>
            </a:r>
            <a:r>
              <a:rPr lang="hu-HU" sz="1200" u="sng" kern="1200" dirty="0" err="1" smtClean="0">
                <a:solidFill>
                  <a:schemeClr val="tx1"/>
                </a:solidFill>
                <a:latin typeface="Times New Roman" pitchFamily="18" charset="0"/>
                <a:ea typeface="+mn-ea"/>
                <a:cs typeface="+mn-cs"/>
              </a:rPr>
              <a:t>the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situation</a:t>
            </a:r>
            <a:r>
              <a:rPr lang="hu-HU" sz="1200" u="sng" kern="1200" dirty="0" smtClean="0">
                <a:solidFill>
                  <a:schemeClr val="tx1"/>
                </a:solidFill>
                <a:latin typeface="Times New Roman" pitchFamily="18" charset="0"/>
                <a:ea typeface="+mn-ea"/>
                <a:cs typeface="+mn-cs"/>
              </a:rPr>
              <a:t> of </a:t>
            </a:r>
            <a:r>
              <a:rPr lang="hu-HU" sz="1200" u="sng" kern="1200" dirty="0" err="1" smtClean="0">
                <a:solidFill>
                  <a:schemeClr val="tx1"/>
                </a:solidFill>
                <a:latin typeface="Times New Roman" pitchFamily="18" charset="0"/>
                <a:ea typeface="+mn-ea"/>
                <a:cs typeface="+mn-cs"/>
              </a:rPr>
              <a:t>elearning</a:t>
            </a:r>
            <a:r>
              <a:rPr lang="hu-HU" sz="1200" u="sng" kern="1200" dirty="0" smtClean="0">
                <a:solidFill>
                  <a:schemeClr val="tx1"/>
                </a:solidFill>
                <a:latin typeface="Times New Roman" pitchFamily="18" charset="0"/>
                <a:ea typeface="+mn-ea"/>
                <a:cs typeface="+mn-cs"/>
              </a:rPr>
              <a:t> 2.0 &amp; web2.0 </a:t>
            </a:r>
            <a:r>
              <a:rPr lang="hu-HU" sz="1200" u="sng" kern="1200" dirty="0" err="1" smtClean="0">
                <a:solidFill>
                  <a:schemeClr val="tx1"/>
                </a:solidFill>
                <a:latin typeface="Times New Roman" pitchFamily="18" charset="0"/>
                <a:ea typeface="+mn-ea"/>
                <a:cs typeface="+mn-cs"/>
              </a:rPr>
              <a:t>based</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learning</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in</a:t>
            </a:r>
            <a:r>
              <a:rPr lang="hu-HU" sz="1200" u="sng" kern="1200" dirty="0" smtClean="0">
                <a:solidFill>
                  <a:schemeClr val="tx1"/>
                </a:solidFill>
                <a:latin typeface="Times New Roman" pitchFamily="18" charset="0"/>
                <a:ea typeface="+mn-ea"/>
                <a:cs typeface="+mn-cs"/>
              </a:rPr>
              <a:t> The Eszterházy College </a:t>
            </a:r>
            <a:r>
              <a:rPr lang="hu-HU" sz="1200" u="sng" kern="1200" dirty="0" err="1" smtClean="0">
                <a:solidFill>
                  <a:schemeClr val="tx1"/>
                </a:solidFill>
                <a:latin typeface="Times New Roman" pitchFamily="18" charset="0"/>
                <a:ea typeface="+mn-ea"/>
                <a:cs typeface="+mn-cs"/>
              </a:rPr>
              <a:t>in</a:t>
            </a:r>
            <a:r>
              <a:rPr lang="hu-HU" sz="1200" u="sng" kern="1200" dirty="0" smtClean="0">
                <a:solidFill>
                  <a:schemeClr val="tx1"/>
                </a:solidFill>
                <a:latin typeface="Times New Roman" pitchFamily="18" charset="0"/>
                <a:ea typeface="+mn-ea"/>
                <a:cs typeface="+mn-cs"/>
              </a:rPr>
              <a:t> Eger?</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well, inspired by contemporary international trends the Department of </a:t>
            </a:r>
            <a:r>
              <a:rPr lang="hu-HU" sz="1200" kern="1200" dirty="0" smtClean="0">
                <a:solidFill>
                  <a:schemeClr val="tx1"/>
                </a:solidFill>
                <a:latin typeface="Times New Roman" pitchFamily="18" charset="0"/>
                <a:ea typeface="+mn-ea"/>
                <a:cs typeface="+mn-cs"/>
              </a:rPr>
              <a:t>ICT</a:t>
            </a:r>
            <a:r>
              <a:rPr lang="en-GB" sz="1200" kern="1200" dirty="0" smtClean="0">
                <a:solidFill>
                  <a:schemeClr val="tx1"/>
                </a:solidFill>
                <a:latin typeface="Times New Roman" pitchFamily="18" charset="0"/>
                <a:ea typeface="+mn-ea"/>
                <a:cs typeface="+mn-cs"/>
              </a:rPr>
              <a:t>has recognised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this new dimension of higher education and in the previous semester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launched a course supported by Web-based instructional devices.</a:t>
            </a:r>
            <a:endParaRPr lang="hu-HU" sz="1200" kern="1200" dirty="0" smtClean="0">
              <a:solidFill>
                <a:schemeClr val="tx1"/>
              </a:solidFill>
              <a:latin typeface="Times New Roman" pitchFamily="18" charset="0"/>
              <a:ea typeface="+mn-ea"/>
              <a:cs typeface="+mn-cs"/>
            </a:endParaRPr>
          </a:p>
          <a:p>
            <a:endParaRPr lang="hu-HU" dirty="0" smtClean="0"/>
          </a:p>
          <a:p>
            <a:r>
              <a:rPr lang="en-GB" dirty="0" smtClean="0"/>
              <a:t>1</a:t>
            </a:r>
            <a:r>
              <a:rPr lang="hu-HU" dirty="0" smtClean="0"/>
              <a:t>1</a:t>
            </a:r>
            <a:r>
              <a:rPr lang="en-GB" dirty="0" smtClean="0"/>
              <a:t>. </a:t>
            </a:r>
            <a:r>
              <a:rPr lang="en-GB" dirty="0" err="1" smtClean="0"/>
              <a:t>Az</a:t>
            </a:r>
            <a:r>
              <a:rPr lang="en-GB" dirty="0" smtClean="0"/>
              <a:t> </a:t>
            </a:r>
            <a:r>
              <a:rPr lang="en-GB" dirty="0" err="1" smtClean="0"/>
              <a:t>Eszterházy</a:t>
            </a:r>
            <a:r>
              <a:rPr lang="en-GB" dirty="0" smtClean="0"/>
              <a:t> </a:t>
            </a:r>
            <a:r>
              <a:rPr lang="en-GB" dirty="0" err="1" smtClean="0"/>
              <a:t>Károly</a:t>
            </a:r>
            <a:r>
              <a:rPr lang="en-GB" dirty="0" smtClean="0"/>
              <a:t> </a:t>
            </a:r>
            <a:r>
              <a:rPr lang="en-GB" dirty="0" err="1" smtClean="0"/>
              <a:t>Főiskola</a:t>
            </a:r>
            <a:r>
              <a:rPr lang="en-GB" dirty="0" smtClean="0"/>
              <a:t> </a:t>
            </a:r>
            <a:r>
              <a:rPr lang="en-GB" dirty="0" err="1" smtClean="0"/>
              <a:t>Oktatás-és</a:t>
            </a:r>
            <a:r>
              <a:rPr lang="en-GB" dirty="0" smtClean="0"/>
              <a:t> </a:t>
            </a:r>
            <a:r>
              <a:rPr lang="en-GB" dirty="0" err="1" smtClean="0"/>
              <a:t>Kommunikációtechnológiai</a:t>
            </a:r>
            <a:r>
              <a:rPr lang="en-GB" dirty="0" smtClean="0"/>
              <a:t> </a:t>
            </a:r>
            <a:r>
              <a:rPr lang="en-GB" dirty="0" err="1" smtClean="0"/>
              <a:t>Tanszéke</a:t>
            </a:r>
            <a:r>
              <a:rPr lang="en-GB" dirty="0" smtClean="0"/>
              <a:t> –a </a:t>
            </a:r>
            <a:r>
              <a:rPr lang="en-GB" dirty="0" err="1" smtClean="0"/>
              <a:t>nemzetközi</a:t>
            </a:r>
            <a:r>
              <a:rPr lang="en-GB" dirty="0" smtClean="0"/>
              <a:t> </a:t>
            </a:r>
            <a:r>
              <a:rPr lang="en-GB" dirty="0" err="1" smtClean="0"/>
              <a:t>trendek</a:t>
            </a:r>
            <a:r>
              <a:rPr lang="en-GB" dirty="0" smtClean="0"/>
              <a:t> </a:t>
            </a:r>
            <a:r>
              <a:rPr lang="en-GB" dirty="0" err="1" smtClean="0"/>
              <a:t>hatására</a:t>
            </a:r>
            <a:r>
              <a:rPr lang="en-GB" dirty="0" smtClean="0"/>
              <a:t>–, </a:t>
            </a:r>
            <a:r>
              <a:rPr lang="en-GB" dirty="0" err="1" smtClean="0"/>
              <a:t>korán</a:t>
            </a:r>
            <a:r>
              <a:rPr lang="en-GB" dirty="0" smtClean="0"/>
              <a:t> </a:t>
            </a:r>
            <a:r>
              <a:rPr lang="en-GB" dirty="0" err="1" smtClean="0"/>
              <a:t>felismerte</a:t>
            </a:r>
            <a:r>
              <a:rPr lang="en-GB" dirty="0" smtClean="0"/>
              <a:t> a </a:t>
            </a:r>
            <a:r>
              <a:rPr lang="en-GB" dirty="0" err="1" smtClean="0"/>
              <a:t>felsőoktatásban</a:t>
            </a:r>
            <a:r>
              <a:rPr lang="en-GB" dirty="0" smtClean="0"/>
              <a:t> </a:t>
            </a:r>
            <a:r>
              <a:rPr lang="en-GB" dirty="0" err="1" smtClean="0"/>
              <a:t>tanuló</a:t>
            </a:r>
            <a:r>
              <a:rPr lang="en-GB" dirty="0" smtClean="0"/>
              <a:t> </a:t>
            </a:r>
            <a:r>
              <a:rPr lang="en-GB" dirty="0" err="1" smtClean="0"/>
              <a:t>hallgatók</a:t>
            </a:r>
            <a:r>
              <a:rPr lang="en-GB" dirty="0" smtClean="0"/>
              <a:t> </a:t>
            </a:r>
            <a:r>
              <a:rPr lang="en-GB" dirty="0" err="1" smtClean="0"/>
              <a:t>oktatási</a:t>
            </a:r>
            <a:r>
              <a:rPr lang="en-GB" dirty="0" smtClean="0"/>
              <a:t> </a:t>
            </a:r>
            <a:r>
              <a:rPr lang="en-GB" dirty="0" err="1" smtClean="0"/>
              <a:t>lehetőségeinek</a:t>
            </a:r>
            <a:r>
              <a:rPr lang="en-GB" dirty="0" smtClean="0"/>
              <a:t> </a:t>
            </a:r>
            <a:r>
              <a:rPr lang="en-GB" dirty="0" err="1" smtClean="0"/>
              <a:t>új</a:t>
            </a:r>
            <a:r>
              <a:rPr lang="en-GB" dirty="0" smtClean="0"/>
              <a:t> </a:t>
            </a:r>
            <a:r>
              <a:rPr lang="en-GB" dirty="0" err="1" smtClean="0"/>
              <a:t>dimenzióját</a:t>
            </a:r>
            <a:r>
              <a:rPr lang="en-GB" dirty="0" smtClean="0"/>
              <a:t>, </a:t>
            </a:r>
            <a:r>
              <a:rPr lang="en-GB" dirty="0" err="1" smtClean="0"/>
              <a:t>és</a:t>
            </a:r>
            <a:r>
              <a:rPr lang="en-GB" dirty="0" smtClean="0"/>
              <a:t> </a:t>
            </a:r>
            <a:r>
              <a:rPr lang="en-GB" dirty="0" err="1" smtClean="0"/>
              <a:t>az</a:t>
            </a:r>
            <a:r>
              <a:rPr lang="en-GB" dirty="0" smtClean="0"/>
              <a:t> </a:t>
            </a:r>
            <a:r>
              <a:rPr lang="en-GB" dirty="0" err="1" smtClean="0"/>
              <a:t>előző</a:t>
            </a:r>
            <a:r>
              <a:rPr lang="en-GB" dirty="0" smtClean="0"/>
              <a:t> </a:t>
            </a:r>
            <a:r>
              <a:rPr lang="en-GB" dirty="0" err="1" smtClean="0"/>
              <a:t>félévben</a:t>
            </a:r>
            <a:r>
              <a:rPr lang="en-GB" dirty="0" smtClean="0"/>
              <a:t> </a:t>
            </a:r>
            <a:r>
              <a:rPr lang="en-GB" dirty="0" err="1" smtClean="0"/>
              <a:t>elindított</a:t>
            </a:r>
            <a:r>
              <a:rPr lang="en-GB" dirty="0" smtClean="0"/>
              <a:t> </a:t>
            </a:r>
            <a:r>
              <a:rPr lang="en-GB" dirty="0" err="1" smtClean="0"/>
              <a:t>egy</a:t>
            </a:r>
            <a:r>
              <a:rPr lang="en-GB" dirty="0" smtClean="0"/>
              <a:t> </a:t>
            </a:r>
            <a:r>
              <a:rPr lang="en-GB" dirty="0" err="1" smtClean="0"/>
              <a:t>hálózatalapú</a:t>
            </a:r>
            <a:r>
              <a:rPr lang="en-GB" dirty="0" smtClean="0"/>
              <a:t> </a:t>
            </a:r>
            <a:r>
              <a:rPr lang="en-GB" dirty="0" err="1" smtClean="0"/>
              <a:t>oktatási</a:t>
            </a:r>
            <a:r>
              <a:rPr lang="en-GB" dirty="0" smtClean="0"/>
              <a:t> </a:t>
            </a:r>
            <a:r>
              <a:rPr lang="en-GB" dirty="0" err="1" smtClean="0"/>
              <a:t>eszközökkel</a:t>
            </a:r>
            <a:r>
              <a:rPr lang="en-GB" dirty="0" smtClean="0"/>
              <a:t> </a:t>
            </a:r>
            <a:r>
              <a:rPr lang="en-GB" dirty="0" err="1" smtClean="0"/>
              <a:t>támogatott</a:t>
            </a:r>
            <a:r>
              <a:rPr lang="en-GB" dirty="0" smtClean="0"/>
              <a:t> </a:t>
            </a:r>
            <a:r>
              <a:rPr lang="en-GB" dirty="0" err="1" smtClean="0"/>
              <a:t>kurzust</a:t>
            </a:r>
            <a:r>
              <a:rPr lang="en-GB" dirty="0" smtClean="0"/>
              <a:t>. </a:t>
            </a:r>
            <a:endParaRPr lang="hu-HU" dirty="0" smtClean="0"/>
          </a:p>
          <a:p>
            <a:endParaRPr lang="hu-HU" dirty="0" smtClean="0"/>
          </a:p>
        </p:txBody>
      </p:sp>
      <p:sp>
        <p:nvSpPr>
          <p:cNvPr id="65540" name="Dátum helye 3"/>
          <p:cNvSpPr>
            <a:spLocks noGrp="1"/>
          </p:cNvSpPr>
          <p:nvPr>
            <p:ph type="dt" sz="quarter" idx="1"/>
          </p:nvPr>
        </p:nvSpPr>
        <p:spPr>
          <a:noFill/>
        </p:spPr>
        <p:txBody>
          <a:bodyPr/>
          <a:lstStyle/>
          <a:p>
            <a:fld id="{C4435428-7B3E-4E58-9B9D-04B8569EC909}" type="datetime8">
              <a:rPr lang="en-US" smtClean="0"/>
              <a:pPr/>
              <a:t>9/25/2011 8:50 PM</a:t>
            </a:fld>
            <a:endParaRPr lang="en-US" smtClean="0"/>
          </a:p>
        </p:txBody>
      </p:sp>
      <p:sp>
        <p:nvSpPr>
          <p:cNvPr id="65541" name="Élőláb helye 4"/>
          <p:cNvSpPr>
            <a:spLocks noGrp="1"/>
          </p:cNvSpPr>
          <p:nvPr>
            <p:ph type="ftr" sz="quarter" idx="4"/>
          </p:nvPr>
        </p:nvSpPr>
        <p:spPr>
          <a:noFill/>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65542" name="Dia számának helye 5"/>
          <p:cNvSpPr>
            <a:spLocks noGrp="1"/>
          </p:cNvSpPr>
          <p:nvPr>
            <p:ph type="sldNum" sz="quarter" idx="5"/>
          </p:nvPr>
        </p:nvSpPr>
        <p:spPr>
          <a:noFill/>
        </p:spPr>
        <p:txBody>
          <a:bodyPr/>
          <a:lstStyle/>
          <a:p>
            <a:fld id="{962D299B-0CF8-4F84-AD3C-B86BA98F9FD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sz="1200" kern="1200" dirty="0" smtClean="0">
                <a:solidFill>
                  <a:schemeClr val="tx1"/>
                </a:solidFill>
                <a:latin typeface="Times New Roman" pitchFamily="18" charset="0"/>
                <a:ea typeface="+mn-ea"/>
                <a:cs typeface="+mn-cs"/>
              </a:rPr>
              <a:t>During the course the students applied Web 2.0 options while taking advantage of the motivational capacity of learning by discovery along with knowledge acquisition embedded into other activities. The course utilized the following tools: blogs, community bookmarks (link sharing), content or presentation sharing, shared documents, Wikipedia, cognitive maps, and video-based annotation. In order to promote collaborative efforts students were provided continuous feedback on the submitted assignments mostly in the form of comments, an option made available by most service providers.</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course was completed with a questionnaire-based survey focusing among others on the respondents’ socio-economic status, access to computers, familiarity with the Internet, network-based value orientation, and previous knowledge concerning network facilitated learning.</a:t>
            </a:r>
            <a:endParaRPr lang="hu-HU" sz="1200" kern="1200" dirty="0" smtClean="0">
              <a:solidFill>
                <a:schemeClr val="tx1"/>
              </a:solidFill>
              <a:latin typeface="Times New Roman" pitchFamily="18" charset="0"/>
              <a:ea typeface="+mn-ea"/>
              <a:cs typeface="+mn-cs"/>
            </a:endParaRPr>
          </a:p>
          <a:p>
            <a:endParaRPr lang="hu-HU" dirty="0" smtClean="0"/>
          </a:p>
          <a:p>
            <a:endParaRPr lang="hu-HU" dirty="0" smtClean="0"/>
          </a:p>
          <a:p>
            <a:r>
              <a:rPr lang="hu-HU" dirty="0" smtClean="0">
                <a:solidFill>
                  <a:schemeClr val="bg1">
                    <a:lumMod val="60000"/>
                    <a:lumOff val="40000"/>
                  </a:schemeClr>
                </a:solidFill>
              </a:rPr>
              <a:t>A kurzus</a:t>
            </a:r>
            <a:r>
              <a:rPr lang="hu-HU" baseline="0" dirty="0" smtClean="0">
                <a:solidFill>
                  <a:schemeClr val="bg1">
                    <a:lumMod val="60000"/>
                    <a:lumOff val="40000"/>
                  </a:schemeClr>
                </a:solidFill>
              </a:rPr>
              <a:t> során a diákok számára a web 2.0 eszközei jelentős motivációs erővel bír,  a </a:t>
            </a:r>
            <a:r>
              <a:rPr lang="hu-HU" baseline="0" dirty="0" err="1" smtClean="0">
                <a:solidFill>
                  <a:schemeClr val="bg1">
                    <a:lumMod val="60000"/>
                    <a:lumOff val="40000"/>
                  </a:schemeClr>
                </a:solidFill>
              </a:rPr>
              <a:t>felfedezéséses</a:t>
            </a:r>
            <a:r>
              <a:rPr lang="hu-HU" baseline="0" dirty="0" smtClean="0">
                <a:solidFill>
                  <a:schemeClr val="bg1">
                    <a:lumMod val="60000"/>
                    <a:lumOff val="40000"/>
                  </a:schemeClr>
                </a:solidFill>
              </a:rPr>
              <a:t> és más tevékenységekbe ágyazott tanulás eszközeit használva.</a:t>
            </a:r>
          </a:p>
          <a:p>
            <a:r>
              <a:rPr lang="hu-HU" baseline="0" dirty="0" smtClean="0">
                <a:solidFill>
                  <a:schemeClr val="bg1">
                    <a:lumMod val="60000"/>
                    <a:lumOff val="40000"/>
                  </a:schemeClr>
                </a:solidFill>
              </a:rPr>
              <a:t>A kurzus során a következő eszközöket használták. Bl9og, közösségi könyvjelzők, tartalom-és </a:t>
            </a:r>
            <a:r>
              <a:rPr lang="hu-HU" baseline="0" dirty="0" err="1" smtClean="0">
                <a:solidFill>
                  <a:schemeClr val="bg1">
                    <a:lumMod val="60000"/>
                    <a:lumOff val="40000"/>
                  </a:schemeClr>
                </a:solidFill>
              </a:rPr>
              <a:t>prezentációmegosztás</a:t>
            </a:r>
            <a:r>
              <a:rPr lang="hu-HU" baseline="0" dirty="0" smtClean="0">
                <a:solidFill>
                  <a:schemeClr val="bg1">
                    <a:lumMod val="60000"/>
                    <a:lumOff val="40000"/>
                  </a:schemeClr>
                </a:solidFill>
              </a:rPr>
              <a:t>, megosztott </a:t>
            </a:r>
            <a:r>
              <a:rPr lang="hu-HU" baseline="0" dirty="0" err="1" smtClean="0">
                <a:solidFill>
                  <a:schemeClr val="bg1">
                    <a:lumMod val="60000"/>
                    <a:lumOff val="40000"/>
                  </a:schemeClr>
                </a:solidFill>
              </a:rPr>
              <a:t>dokumnetumok</a:t>
            </a:r>
            <a:r>
              <a:rPr lang="hu-HU" baseline="0" dirty="0" smtClean="0">
                <a:solidFill>
                  <a:schemeClr val="bg1">
                    <a:lumMod val="60000"/>
                    <a:lumOff val="40000"/>
                  </a:schemeClr>
                </a:solidFill>
              </a:rPr>
              <a:t>, </a:t>
            </a:r>
            <a:r>
              <a:rPr lang="hu-HU" baseline="0" dirty="0" err="1" smtClean="0">
                <a:solidFill>
                  <a:schemeClr val="bg1">
                    <a:lumMod val="60000"/>
                    <a:lumOff val="40000"/>
                  </a:schemeClr>
                </a:solidFill>
              </a:rPr>
              <a:t>Wikipedia</a:t>
            </a:r>
            <a:r>
              <a:rPr lang="hu-HU" baseline="0" dirty="0" smtClean="0">
                <a:solidFill>
                  <a:schemeClr val="bg1">
                    <a:lumMod val="60000"/>
                    <a:lumOff val="40000"/>
                  </a:schemeClr>
                </a:solidFill>
              </a:rPr>
              <a:t>, fogalomtérképek, videó-annotáció. A </a:t>
            </a:r>
            <a:r>
              <a:rPr lang="hu-HU" baseline="0" dirty="0" err="1" smtClean="0">
                <a:solidFill>
                  <a:schemeClr val="bg1">
                    <a:lumMod val="60000"/>
                    <a:lumOff val="40000"/>
                  </a:schemeClr>
                </a:solidFill>
              </a:rPr>
              <a:t>anulók</a:t>
            </a:r>
            <a:r>
              <a:rPr lang="hu-HU" baseline="0" dirty="0" smtClean="0">
                <a:solidFill>
                  <a:schemeClr val="bg1">
                    <a:lumMod val="60000"/>
                    <a:lumOff val="40000"/>
                  </a:schemeClr>
                </a:solidFill>
              </a:rPr>
              <a:t> reflexiók formájában folyamatos visszajelzést adtak a kurzusról kommentek formájában. A kurzus egy kérdőívvel zárult, amely elsősorban a </a:t>
            </a:r>
            <a:r>
              <a:rPr lang="hu-HU" baseline="0" dirty="0" err="1" smtClean="0">
                <a:solidFill>
                  <a:schemeClr val="bg1">
                    <a:lumMod val="60000"/>
                    <a:lumOff val="40000"/>
                  </a:schemeClr>
                </a:solidFill>
              </a:rPr>
              <a:t>a</a:t>
            </a:r>
            <a:r>
              <a:rPr lang="hu-HU" baseline="0" dirty="0" smtClean="0">
                <a:solidFill>
                  <a:schemeClr val="bg1">
                    <a:lumMod val="60000"/>
                    <a:lumOff val="40000"/>
                  </a:schemeClr>
                </a:solidFill>
              </a:rPr>
              <a:t> válaszadók </a:t>
            </a:r>
            <a:r>
              <a:rPr lang="hu-HU" baseline="0" dirty="0" err="1" smtClean="0">
                <a:solidFill>
                  <a:schemeClr val="bg1">
                    <a:lumMod val="60000"/>
                    <a:lumOff val="40000"/>
                  </a:schemeClr>
                </a:solidFill>
              </a:rPr>
              <a:t>szocio-ökonómiai</a:t>
            </a:r>
            <a:r>
              <a:rPr lang="hu-HU" baseline="0" dirty="0" smtClean="0">
                <a:solidFill>
                  <a:schemeClr val="bg1">
                    <a:lumMod val="60000"/>
                    <a:lumOff val="40000"/>
                  </a:schemeClr>
                </a:solidFill>
              </a:rPr>
              <a:t> státuszát, internet-ellátottságát, előzetes ismereteiket mérte fel a hálózatalapú oktatásról.</a:t>
            </a:r>
            <a:endParaRPr lang="hu-HU" dirty="0">
              <a:solidFill>
                <a:schemeClr val="bg1">
                  <a:lumMod val="60000"/>
                  <a:lumOff val="40000"/>
                </a:schemeClr>
              </a:solidFill>
            </a:endParaRPr>
          </a:p>
        </p:txBody>
      </p:sp>
      <p:sp>
        <p:nvSpPr>
          <p:cNvPr id="4" name="Dátum helye 3"/>
          <p:cNvSpPr>
            <a:spLocks noGrp="1"/>
          </p:cNvSpPr>
          <p:nvPr>
            <p:ph type="dt" idx="10"/>
          </p:nvPr>
        </p:nvSpPr>
        <p:spPr/>
        <p:txBody>
          <a:bodyPr/>
          <a:lstStyle/>
          <a:p>
            <a:pPr>
              <a:defRPr/>
            </a:pPr>
            <a:fld id="{738029DA-52C7-4D88-AFF1-E43A5B1DA3B1}" type="datetime8">
              <a:rPr lang="en-US" smtClean="0"/>
              <a:pPr>
                <a:defRPr/>
              </a:pPr>
              <a:t>9/25/2011 8:50 PM</a:t>
            </a:fld>
            <a:endParaRPr lang="en-US"/>
          </a:p>
        </p:txBody>
      </p:sp>
      <p:sp>
        <p:nvSpPr>
          <p:cNvPr id="5" name="Élőláb helye 4"/>
          <p:cNvSpPr>
            <a:spLocks noGrp="1"/>
          </p:cNvSpPr>
          <p:nvPr>
            <p:ph type="ftr" sz="quarter" idx="11"/>
          </p:nvPr>
        </p:nvSpPr>
        <p:spPr/>
        <p:txBody>
          <a:bodyPr/>
          <a:lstStyle/>
          <a:p>
            <a:pPr>
              <a:defRPr/>
            </a:pPr>
            <a:r>
              <a:rPr lang="en-US" smtClean="0"/>
              <a:t>© 2003-2004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Dia számának helye 5"/>
          <p:cNvSpPr>
            <a:spLocks noGrp="1"/>
          </p:cNvSpPr>
          <p:nvPr>
            <p:ph type="sldNum" sz="quarter" idx="12"/>
          </p:nvPr>
        </p:nvSpPr>
        <p:spPr/>
        <p:txBody>
          <a:bodyPr/>
          <a:lstStyle/>
          <a:p>
            <a:pPr>
              <a:defRPr/>
            </a:pPr>
            <a:fld id="{0592AA05-4C5F-4E9E-9BCE-4050C9A850F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10000"/>
          </a:bodyPr>
          <a:lstStyle/>
          <a:p>
            <a:r>
              <a:rPr lang="en-GB" sz="1200" kern="1200" dirty="0" smtClean="0">
                <a:solidFill>
                  <a:schemeClr val="tx1"/>
                </a:solidFill>
                <a:latin typeface="Times New Roman" pitchFamily="18" charset="0"/>
                <a:ea typeface="+mn-ea"/>
                <a:cs typeface="+mn-cs"/>
              </a:rPr>
              <a:t>In addition to assessing the information and communication competences of students involved in post-graduate Master programs the primary objective of the research effort was the evaluation of their attitudes the </a:t>
            </a:r>
            <a:r>
              <a:rPr lang="en-GB" sz="1200" kern="1200" dirty="0" err="1" smtClean="0">
                <a:solidFill>
                  <a:schemeClr val="tx1"/>
                </a:solidFill>
                <a:latin typeface="Times New Roman" pitchFamily="18" charset="0"/>
                <a:ea typeface="+mn-ea"/>
                <a:cs typeface="+mn-cs"/>
              </a:rPr>
              <a:t>connectivist</a:t>
            </a:r>
            <a:r>
              <a:rPr lang="en-GB" sz="1200" kern="1200" dirty="0" smtClean="0">
                <a:solidFill>
                  <a:schemeClr val="tx1"/>
                </a:solidFill>
                <a:latin typeface="Times New Roman" pitchFamily="18" charset="0"/>
                <a:ea typeface="+mn-ea"/>
                <a:cs typeface="+mn-cs"/>
              </a:rPr>
              <a:t> learning methods.. </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survey containing open and closed questions, </a:t>
            </a:r>
            <a:r>
              <a:rPr lang="en-GB" sz="1200" kern="1200" dirty="0" err="1" smtClean="0">
                <a:solidFill>
                  <a:schemeClr val="tx1"/>
                </a:solidFill>
                <a:latin typeface="Times New Roman" pitchFamily="18" charset="0"/>
                <a:ea typeface="+mn-ea"/>
                <a:cs typeface="+mn-cs"/>
              </a:rPr>
              <a:t>Likert</a:t>
            </a:r>
            <a:r>
              <a:rPr lang="en-GB" sz="1200" kern="1200" dirty="0" smtClean="0">
                <a:solidFill>
                  <a:schemeClr val="tx1"/>
                </a:solidFill>
                <a:latin typeface="Times New Roman" pitchFamily="18" charset="0"/>
                <a:ea typeface="+mn-ea"/>
                <a:cs typeface="+mn-cs"/>
              </a:rPr>
              <a:t> scale, and answer matrix was administered on line to a sample group of 100. In the next phase of the research project interviews will be prepared in order to reveal more profound correlations. </a:t>
            </a:r>
            <a:endParaRPr lang="hu-HU" sz="1200" kern="1200" dirty="0" smtClean="0">
              <a:solidFill>
                <a:schemeClr val="tx1"/>
              </a:solidFill>
              <a:latin typeface="Times New Roman" pitchFamily="18" charset="0"/>
              <a:ea typeface="+mn-ea"/>
              <a:cs typeface="+mn-cs"/>
            </a:endParaRPr>
          </a:p>
          <a:p>
            <a:endParaRPr lang="hu-HU" dirty="0" smtClean="0"/>
          </a:p>
          <a:p>
            <a:endParaRPr lang="hu-HU" dirty="0" smtClean="0"/>
          </a:p>
          <a:p>
            <a:endParaRPr lang="hu-HU" dirty="0" smtClean="0"/>
          </a:p>
          <a:p>
            <a:r>
              <a:rPr lang="hu-HU" sz="1200" b="1" kern="1200" dirty="0" smtClean="0">
                <a:solidFill>
                  <a:schemeClr val="tx1"/>
                </a:solidFill>
                <a:latin typeface="Times New Roman" pitchFamily="18" charset="0"/>
                <a:ea typeface="+mn-ea"/>
                <a:cs typeface="+mn-cs"/>
              </a:rPr>
              <a:t>A vizsgálat célja, a mérőeszköz bemutatása</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A </a:t>
            </a:r>
            <a:r>
              <a:rPr lang="en-GB" sz="1200" kern="1200" dirty="0" err="1" smtClean="0">
                <a:solidFill>
                  <a:schemeClr val="tx1"/>
                </a:solidFill>
                <a:latin typeface="Times New Roman" pitchFamily="18" charset="0"/>
                <a:ea typeface="+mn-ea"/>
                <a:cs typeface="+mn-cs"/>
              </a:rPr>
              <a:t>kutatásunk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elsődleges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célja</a:t>
            </a:r>
            <a:r>
              <a:rPr lang="en-GB" sz="1200" kern="1200" dirty="0" smtClean="0">
                <a:solidFill>
                  <a:schemeClr val="tx1"/>
                </a:solidFill>
                <a:latin typeface="Times New Roman" pitchFamily="18" charset="0"/>
                <a:ea typeface="+mn-ea"/>
                <a:cs typeface="+mn-cs"/>
              </a:rPr>
              <a:t> volt, </a:t>
            </a:r>
            <a:r>
              <a:rPr lang="en-GB" sz="1200" kern="1200" dirty="0" err="1" smtClean="0">
                <a:solidFill>
                  <a:schemeClr val="tx1"/>
                </a:solidFill>
                <a:latin typeface="Times New Roman" pitchFamily="18" charset="0"/>
                <a:ea typeface="+mn-ea"/>
                <a:cs typeface="+mn-cs"/>
              </a:rPr>
              <a:t>hogy</a:t>
            </a:r>
            <a:r>
              <a:rPr lang="en-GB" sz="1200" kern="1200" dirty="0" smtClean="0">
                <a:solidFill>
                  <a:schemeClr val="tx1"/>
                </a:solidFill>
                <a:latin typeface="Times New Roman" pitchFamily="18" charset="0"/>
                <a:ea typeface="+mn-ea"/>
                <a:cs typeface="+mn-cs"/>
              </a:rPr>
              <a:t> a </a:t>
            </a:r>
            <a:r>
              <a:rPr lang="en-GB" sz="1200" kern="1200" dirty="0" err="1" smtClean="0">
                <a:solidFill>
                  <a:schemeClr val="tx1"/>
                </a:solidFill>
                <a:latin typeface="Times New Roman" pitchFamily="18" charset="0"/>
                <a:ea typeface="+mn-ea"/>
                <a:cs typeface="+mn-cs"/>
              </a:rPr>
              <a:t>mestertanár</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szakos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hallgatók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információs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és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kommunikációs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kompetenciáinak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mérésén</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túl</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felmérjük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attitűdjüket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és</a:t>
            </a:r>
            <a:r>
              <a:rPr lang="en-GB" sz="1200" kern="1200" dirty="0" smtClean="0">
                <a:solidFill>
                  <a:schemeClr val="tx1"/>
                </a:solidFill>
                <a:latin typeface="Times New Roman" pitchFamily="18" charset="0"/>
                <a:ea typeface="+mn-ea"/>
                <a:cs typeface="+mn-cs"/>
              </a:rPr>
              <a:t> a </a:t>
            </a:r>
            <a:r>
              <a:rPr lang="en-GB" sz="1200" kern="1200" dirty="0" err="1" smtClean="0">
                <a:solidFill>
                  <a:schemeClr val="tx1"/>
                </a:solidFill>
                <a:latin typeface="Times New Roman" pitchFamily="18" charset="0"/>
                <a:ea typeface="+mn-ea"/>
                <a:cs typeface="+mn-cs"/>
              </a:rPr>
              <a:t>kurzus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során</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megszerzett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jártasságuk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szintjét</a:t>
            </a:r>
            <a:r>
              <a:rPr lang="en-GB" sz="1200" kern="1200" dirty="0" smtClean="0">
                <a:solidFill>
                  <a:schemeClr val="tx1"/>
                </a:solidFill>
                <a:latin typeface="Times New Roman" pitchFamily="18" charset="0"/>
                <a:ea typeface="+mn-ea"/>
                <a:cs typeface="+mn-cs"/>
              </a:rPr>
              <a:t> a </a:t>
            </a:r>
            <a:r>
              <a:rPr lang="en-GB" sz="1200" kern="1200" dirty="0" err="1" smtClean="0">
                <a:solidFill>
                  <a:schemeClr val="tx1"/>
                </a:solidFill>
                <a:latin typeface="Times New Roman" pitchFamily="18" charset="0"/>
                <a:ea typeface="+mn-ea"/>
                <a:cs typeface="+mn-cs"/>
              </a:rPr>
              <a:t>konnektivista</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tanulási</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módszerekkel</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kapcsolatban</a:t>
            </a:r>
            <a:r>
              <a:rPr lang="en-GB" sz="1200" kern="1200" dirty="0" smtClean="0">
                <a:solidFill>
                  <a:schemeClr val="tx1"/>
                </a:solidFill>
                <a:latin typeface="Times New Roman" pitchFamily="18" charset="0"/>
                <a:ea typeface="+mn-ea"/>
                <a:cs typeface="+mn-cs"/>
              </a:rPr>
              <a:t>. A </a:t>
            </a:r>
            <a:r>
              <a:rPr lang="en-GB" sz="1200" kern="1200" dirty="0" err="1" smtClean="0">
                <a:solidFill>
                  <a:schemeClr val="tx1"/>
                </a:solidFill>
                <a:latin typeface="Times New Roman" pitchFamily="18" charset="0"/>
                <a:ea typeface="+mn-ea"/>
                <a:cs typeface="+mn-cs"/>
              </a:rPr>
              <a:t>mérőeszközök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kiválasztásánál</a:t>
            </a:r>
            <a:r>
              <a:rPr lang="en-GB" sz="1200" kern="1200" dirty="0" smtClean="0">
                <a:solidFill>
                  <a:schemeClr val="tx1"/>
                </a:solidFill>
                <a:latin typeface="Times New Roman" pitchFamily="18" charset="0"/>
                <a:ea typeface="+mn-ea"/>
                <a:cs typeface="+mn-cs"/>
              </a:rPr>
              <a:t> a </a:t>
            </a:r>
            <a:r>
              <a:rPr lang="en-GB" sz="1200" kern="1200" dirty="0" err="1" smtClean="0">
                <a:solidFill>
                  <a:schemeClr val="tx1"/>
                </a:solidFill>
                <a:latin typeface="Times New Roman" pitchFamily="18" charset="0"/>
                <a:ea typeface="+mn-ea"/>
                <a:cs typeface="+mn-cs"/>
              </a:rPr>
              <a:t>kvantitatív</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ezen</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belül</a:t>
            </a:r>
            <a:r>
              <a:rPr lang="en-GB" sz="1200" kern="1200" dirty="0" smtClean="0">
                <a:solidFill>
                  <a:schemeClr val="tx1"/>
                </a:solidFill>
                <a:latin typeface="Times New Roman" pitchFamily="18" charset="0"/>
                <a:ea typeface="+mn-ea"/>
                <a:cs typeface="+mn-cs"/>
              </a:rPr>
              <a:t> a </a:t>
            </a:r>
            <a:r>
              <a:rPr lang="en-GB" sz="1200" kern="1200" dirty="0" err="1" smtClean="0">
                <a:solidFill>
                  <a:schemeClr val="tx1"/>
                </a:solidFill>
                <a:latin typeface="Times New Roman" pitchFamily="18" charset="0"/>
                <a:ea typeface="+mn-ea"/>
                <a:cs typeface="+mn-cs"/>
              </a:rPr>
              <a:t>kérdőíves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módszert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tartottuk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leghatékonyabbnak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tekintettel</a:t>
            </a:r>
            <a:r>
              <a:rPr lang="en-GB" sz="1200" kern="1200" dirty="0" smtClean="0">
                <a:solidFill>
                  <a:schemeClr val="tx1"/>
                </a:solidFill>
                <a:latin typeface="Times New Roman" pitchFamily="18" charset="0"/>
                <a:ea typeface="+mn-ea"/>
                <a:cs typeface="+mn-cs"/>
              </a:rPr>
              <a:t> a </a:t>
            </a:r>
            <a:r>
              <a:rPr lang="en-GB" sz="1200" kern="1200" dirty="0" err="1" smtClean="0">
                <a:solidFill>
                  <a:schemeClr val="tx1"/>
                </a:solidFill>
                <a:latin typeface="Times New Roman" pitchFamily="18" charset="0"/>
                <a:ea typeface="+mn-ea"/>
                <a:cs typeface="+mn-cs"/>
              </a:rPr>
              <a:t>vizsgált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minta</a:t>
            </a:r>
            <a:r>
              <a:rPr lang="en-GB" sz="1200" kern="1200" dirty="0" smtClean="0">
                <a:solidFill>
                  <a:schemeClr val="tx1"/>
                </a:solidFill>
                <a:latin typeface="Times New Roman" pitchFamily="18" charset="0"/>
                <a:ea typeface="+mn-ea"/>
                <a:cs typeface="+mn-cs"/>
              </a:rPr>
              <a:t> mind </a:t>
            </a:r>
            <a:r>
              <a:rPr lang="en-GB" sz="1200" kern="1200" dirty="0" err="1" smtClean="0">
                <a:solidFill>
                  <a:schemeClr val="tx1"/>
                </a:solidFill>
                <a:latin typeface="Times New Roman" pitchFamily="18" charset="0"/>
                <a:ea typeface="+mn-ea"/>
                <a:cs typeface="+mn-cs"/>
              </a:rPr>
              <a:t>életkori</a:t>
            </a:r>
            <a:r>
              <a:rPr lang="en-GB" sz="1200" kern="1200" dirty="0" smtClean="0">
                <a:solidFill>
                  <a:schemeClr val="tx1"/>
                </a:solidFill>
                <a:latin typeface="Times New Roman" pitchFamily="18" charset="0"/>
                <a:ea typeface="+mn-ea"/>
                <a:cs typeface="+mn-cs"/>
              </a:rPr>
              <a:t>, mind </a:t>
            </a:r>
            <a:r>
              <a:rPr lang="en-GB" sz="1200" kern="1200" dirty="0" err="1" smtClean="0">
                <a:solidFill>
                  <a:schemeClr val="tx1"/>
                </a:solidFill>
                <a:latin typeface="Times New Roman" pitchFamily="18" charset="0"/>
                <a:ea typeface="+mn-ea"/>
                <a:cs typeface="+mn-cs"/>
              </a:rPr>
              <a:t>tudományterületi</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sajátosságainak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heterogenitására</a:t>
            </a:r>
            <a:r>
              <a:rPr lang="en-GB" sz="1200" kern="1200" dirty="0" smtClean="0">
                <a:solidFill>
                  <a:schemeClr val="tx1"/>
                </a:solidFill>
                <a:latin typeface="Times New Roman" pitchFamily="18" charset="0"/>
                <a:ea typeface="+mn-ea"/>
                <a:cs typeface="+mn-cs"/>
              </a:rPr>
              <a:t>. </a:t>
            </a:r>
            <a:endParaRPr lang="hu-HU" sz="1200" kern="1200" dirty="0" smtClean="0">
              <a:solidFill>
                <a:schemeClr val="tx1"/>
              </a:solidFill>
              <a:latin typeface="Times New Roman" pitchFamily="18" charset="0"/>
              <a:ea typeface="+mn-ea"/>
              <a:cs typeface="+mn-cs"/>
            </a:endParaRPr>
          </a:p>
          <a:p>
            <a:endParaRPr lang="hu-HU" dirty="0"/>
          </a:p>
        </p:txBody>
      </p:sp>
      <p:sp>
        <p:nvSpPr>
          <p:cNvPr id="4" name="Dátum helye 3"/>
          <p:cNvSpPr>
            <a:spLocks noGrp="1"/>
          </p:cNvSpPr>
          <p:nvPr>
            <p:ph type="dt" idx="10"/>
          </p:nvPr>
        </p:nvSpPr>
        <p:spPr/>
        <p:txBody>
          <a:bodyPr/>
          <a:lstStyle/>
          <a:p>
            <a:pPr>
              <a:defRPr/>
            </a:pPr>
            <a:fld id="{738029DA-52C7-4D88-AFF1-E43A5B1DA3B1}" type="datetime8">
              <a:rPr lang="en-US" smtClean="0"/>
              <a:pPr>
                <a:defRPr/>
              </a:pPr>
              <a:t>9/25/2011 8:50 PM</a:t>
            </a:fld>
            <a:endParaRPr lang="en-US"/>
          </a:p>
        </p:txBody>
      </p:sp>
      <p:sp>
        <p:nvSpPr>
          <p:cNvPr id="5" name="Élőláb helye 4"/>
          <p:cNvSpPr>
            <a:spLocks noGrp="1"/>
          </p:cNvSpPr>
          <p:nvPr>
            <p:ph type="ftr" sz="quarter" idx="11"/>
          </p:nvPr>
        </p:nvSpPr>
        <p:spPr/>
        <p:txBody>
          <a:bodyPr/>
          <a:lstStyle/>
          <a:p>
            <a:pPr>
              <a:defRPr/>
            </a:pPr>
            <a:r>
              <a:rPr lang="en-US" smtClean="0"/>
              <a:t>© 2003-2004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Dia számának helye 5"/>
          <p:cNvSpPr>
            <a:spLocks noGrp="1"/>
          </p:cNvSpPr>
          <p:nvPr>
            <p:ph type="sldNum" sz="quarter" idx="12"/>
          </p:nvPr>
        </p:nvSpPr>
        <p:spPr/>
        <p:txBody>
          <a:bodyPr/>
          <a:lstStyle/>
          <a:p>
            <a:pPr>
              <a:defRPr/>
            </a:pPr>
            <a:fld id="{0592AA05-4C5F-4E9E-9BCE-4050C9A850F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200" kern="1200" dirty="0" smtClean="0">
                <a:solidFill>
                  <a:schemeClr val="tx1"/>
                </a:solidFill>
                <a:latin typeface="Times New Roman" pitchFamily="18" charset="0"/>
                <a:ea typeface="+mn-ea"/>
                <a:cs typeface="+mn-cs"/>
              </a:rPr>
              <a:t>Almost </a:t>
            </a:r>
            <a:r>
              <a:rPr lang="hu-HU" sz="1200" kern="1200" dirty="0" err="1" smtClean="0">
                <a:solidFill>
                  <a:schemeClr val="tx1"/>
                </a:solidFill>
                <a:latin typeface="Times New Roman" pitchFamily="18" charset="0"/>
                <a:ea typeface="+mn-ea"/>
                <a:cs typeface="+mn-cs"/>
              </a:rPr>
              <a:t>half</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sample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population</a:t>
            </a:r>
            <a:r>
              <a:rPr lang="hu-HU" sz="1200" kern="1200" dirty="0" smtClean="0">
                <a:solidFill>
                  <a:schemeClr val="tx1"/>
                </a:solidFill>
                <a:latin typeface="Times New Roman" pitchFamily="18" charset="0"/>
                <a:ea typeface="+mn-ea"/>
                <a:cs typeface="+mn-cs"/>
              </a:rPr>
              <a:t> (45%) is </a:t>
            </a:r>
            <a:r>
              <a:rPr lang="hu-HU" sz="1200" kern="1200" dirty="0" err="1" smtClean="0">
                <a:solidFill>
                  <a:schemeClr val="tx1"/>
                </a:solidFill>
                <a:latin typeface="Times New Roman" pitchFamily="18" charset="0"/>
                <a:ea typeface="+mn-ea"/>
                <a:cs typeface="+mn-cs"/>
              </a:rPr>
              <a:t>between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age</a:t>
            </a:r>
            <a:r>
              <a:rPr lang="hu-HU" sz="1200" kern="1200" dirty="0" smtClean="0">
                <a:solidFill>
                  <a:schemeClr val="tx1"/>
                </a:solidFill>
                <a:latin typeface="Times New Roman" pitchFamily="18" charset="0"/>
                <a:ea typeface="+mn-ea"/>
                <a:cs typeface="+mn-cs"/>
              </a:rPr>
              <a:t> 19-24, </a:t>
            </a:r>
            <a:r>
              <a:rPr lang="hu-HU" sz="1200" kern="1200" dirty="0" err="1" smtClean="0">
                <a:solidFill>
                  <a:schemeClr val="tx1"/>
                </a:solidFill>
                <a:latin typeface="Times New Roman" pitchFamily="18" charset="0"/>
                <a:ea typeface="+mn-ea"/>
                <a:cs typeface="+mn-cs"/>
              </a:rPr>
              <a:t>Moreover</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rate</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full-time</a:t>
            </a:r>
            <a:r>
              <a:rPr lang="hu-HU" sz="1200" kern="1200" dirty="0" smtClean="0">
                <a:solidFill>
                  <a:schemeClr val="tx1"/>
                </a:solidFill>
                <a:latin typeface="Times New Roman" pitchFamily="18" charset="0"/>
                <a:ea typeface="+mn-ea"/>
                <a:cs typeface="+mn-cs"/>
              </a:rPr>
              <a:t> and </a:t>
            </a:r>
            <a:r>
              <a:rPr lang="hu-HU" sz="1200" kern="1200" dirty="0" err="1" smtClean="0">
                <a:solidFill>
                  <a:schemeClr val="tx1"/>
                </a:solidFill>
                <a:latin typeface="Times New Roman" pitchFamily="18" charset="0"/>
                <a:ea typeface="+mn-ea"/>
                <a:cs typeface="+mn-cs"/>
              </a:rPr>
              <a:t>part-time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students</a:t>
            </a:r>
            <a:r>
              <a:rPr lang="hu-HU" sz="1200" kern="1200" dirty="0" smtClean="0">
                <a:solidFill>
                  <a:schemeClr val="tx1"/>
                </a:solidFill>
                <a:latin typeface="Times New Roman" pitchFamily="18" charset="0"/>
                <a:ea typeface="+mn-ea"/>
                <a:cs typeface="+mn-cs"/>
              </a:rPr>
              <a:t> (47%, 53%) is </a:t>
            </a:r>
            <a:r>
              <a:rPr lang="hu-HU" sz="1200" kern="1200" dirty="0" err="1" smtClean="0">
                <a:solidFill>
                  <a:schemeClr val="tx1"/>
                </a:solidFill>
                <a:latin typeface="Times New Roman" pitchFamily="18" charset="0"/>
                <a:ea typeface="+mn-ea"/>
                <a:cs typeface="+mn-cs"/>
              </a:rPr>
              <a:t>virtually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equal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well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It</a:t>
            </a:r>
            <a:r>
              <a:rPr lang="hu-HU" sz="1200" kern="1200" dirty="0" smtClean="0">
                <a:solidFill>
                  <a:schemeClr val="tx1"/>
                </a:solidFill>
                <a:latin typeface="Times New Roman" pitchFamily="18" charset="0"/>
                <a:ea typeface="+mn-ea"/>
                <a:cs typeface="+mn-cs"/>
              </a:rPr>
              <a:t> is </a:t>
            </a:r>
            <a:r>
              <a:rPr lang="hu-HU" sz="1200" kern="1200" dirty="0" err="1" smtClean="0">
                <a:solidFill>
                  <a:schemeClr val="tx1"/>
                </a:solidFill>
                <a:latin typeface="Times New Roman" pitchFamily="18" charset="0"/>
                <a:ea typeface="+mn-ea"/>
                <a:cs typeface="+mn-cs"/>
              </a:rPr>
              <a:t>vitally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important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that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case</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part-time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students</a:t>
            </a:r>
            <a:r>
              <a:rPr lang="hu-HU" sz="1200" kern="1200" dirty="0" smtClean="0">
                <a:solidFill>
                  <a:schemeClr val="tx1"/>
                </a:solidFill>
                <a:latin typeface="Times New Roman" pitchFamily="18" charset="0"/>
                <a:ea typeface="+mn-ea"/>
                <a:cs typeface="+mn-cs"/>
              </a:rPr>
              <a:t>, 98% of </a:t>
            </a:r>
            <a:r>
              <a:rPr lang="hu-HU" sz="1200" kern="1200" dirty="0" err="1" smtClean="0">
                <a:solidFill>
                  <a:schemeClr val="tx1"/>
                </a:solidFill>
                <a:latin typeface="Times New Roman" pitchFamily="18" charset="0"/>
                <a:ea typeface="+mn-ea"/>
                <a:cs typeface="+mn-cs"/>
              </a:rPr>
              <a:t>those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surveyed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were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enrolled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teacher</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training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programs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primarily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M.A. </a:t>
            </a:r>
            <a:r>
              <a:rPr lang="hu-HU" sz="1200" kern="1200" dirty="0" err="1" smtClean="0">
                <a:solidFill>
                  <a:schemeClr val="tx1"/>
                </a:solidFill>
                <a:latin typeface="Times New Roman" pitchFamily="18" charset="0"/>
                <a:ea typeface="+mn-ea"/>
                <a:cs typeface="+mn-cs"/>
              </a:rPr>
              <a:t>level</a:t>
            </a:r>
            <a:r>
              <a:rPr lang="hu-HU" sz="1200" kern="1200" dirty="0" smtClean="0">
                <a:solidFill>
                  <a:schemeClr val="tx1"/>
                </a:solidFill>
                <a:latin typeface="Times New Roman" pitchFamily="18" charset="0"/>
                <a:ea typeface="+mn-ea"/>
                <a:cs typeface="+mn-cs"/>
              </a:rPr>
              <a:t>.</a:t>
            </a:r>
          </a:p>
          <a:p>
            <a:endParaRPr lang="hu-HU" dirty="0" smtClean="0"/>
          </a:p>
          <a:p>
            <a:endParaRPr lang="hu-H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hu-HU" sz="1200" kern="1200" dirty="0" err="1" smtClean="0">
                <a:solidFill>
                  <a:schemeClr val="tx1"/>
                </a:solidFill>
                <a:latin typeface="Times New Roman" pitchFamily="18" charset="0"/>
                <a:ea typeface="+mn-ea"/>
                <a:cs typeface="+mn-cs"/>
              </a:rPr>
              <a:t>Having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performed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analysis</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cross-reference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tables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establish</a:t>
            </a:r>
            <a:r>
              <a:rPr lang="hu-HU" sz="1200" kern="1200" dirty="0" smtClean="0">
                <a:solidFill>
                  <a:schemeClr val="tx1"/>
                </a:solidFill>
                <a:latin typeface="Times New Roman" pitchFamily="18" charset="0"/>
                <a:ea typeface="+mn-ea"/>
                <a:cs typeface="+mn-cs"/>
              </a:rPr>
              <a:t> a </a:t>
            </a:r>
            <a:r>
              <a:rPr lang="hu-HU" sz="1200" kern="1200" dirty="0" err="1" smtClean="0">
                <a:solidFill>
                  <a:schemeClr val="tx1"/>
                </a:solidFill>
                <a:latin typeface="Times New Roman" pitchFamily="18" charset="0"/>
                <a:ea typeface="+mn-ea"/>
                <a:cs typeface="+mn-cs"/>
              </a:rPr>
              <a:t>correlation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between</a:t>
            </a:r>
            <a:r>
              <a:rPr lang="hu-HU" sz="1200" kern="1200" dirty="0" smtClean="0">
                <a:solidFill>
                  <a:schemeClr val="tx1"/>
                </a:solidFill>
                <a:latin typeface="Times New Roman" pitchFamily="18" charset="0"/>
                <a:ea typeface="+mn-ea"/>
                <a:cs typeface="+mn-cs"/>
              </a:rPr>
              <a:t> sex and </a:t>
            </a:r>
            <a:r>
              <a:rPr lang="hu-HU" sz="1200" kern="1200" dirty="0" err="1" smtClean="0">
                <a:solidFill>
                  <a:schemeClr val="tx1"/>
                </a:solidFill>
                <a:latin typeface="Times New Roman" pitchFamily="18" charset="0"/>
                <a:ea typeface="+mn-ea"/>
                <a:cs typeface="+mn-cs"/>
              </a:rPr>
              <a:t>participation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Internet-based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registration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process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Consequently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supported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significance</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Chi</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square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probe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discard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zero</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hypothesis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as</a:t>
            </a:r>
            <a:r>
              <a:rPr lang="hu-HU" sz="1200" kern="1200" dirty="0" smtClean="0">
                <a:solidFill>
                  <a:schemeClr val="tx1"/>
                </a:solidFill>
                <a:latin typeface="Times New Roman" pitchFamily="18" charset="0"/>
                <a:ea typeface="+mn-ea"/>
                <a:cs typeface="+mn-cs"/>
              </a:rPr>
              <a:t> a </a:t>
            </a:r>
            <a:r>
              <a:rPr lang="hu-HU" sz="1200" kern="1200" dirty="0" err="1" smtClean="0">
                <a:solidFill>
                  <a:schemeClr val="tx1"/>
                </a:solidFill>
                <a:latin typeface="Times New Roman" pitchFamily="18" charset="0"/>
                <a:ea typeface="+mn-ea"/>
                <a:cs typeface="+mn-cs"/>
              </a:rPr>
              <a:t>perceptible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correlation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can</a:t>
            </a:r>
            <a:r>
              <a:rPr lang="hu-HU" sz="1200" kern="1200" dirty="0" smtClean="0">
                <a:solidFill>
                  <a:schemeClr val="tx1"/>
                </a:solidFill>
                <a:latin typeface="Times New Roman" pitchFamily="18" charset="0"/>
                <a:ea typeface="+mn-ea"/>
                <a:cs typeface="+mn-cs"/>
              </a:rPr>
              <a:t> be </a:t>
            </a:r>
            <a:r>
              <a:rPr lang="hu-HU" sz="1200" kern="1200" dirty="0" err="1" smtClean="0">
                <a:solidFill>
                  <a:schemeClr val="tx1"/>
                </a:solidFill>
                <a:latin typeface="Times New Roman" pitchFamily="18" charset="0"/>
                <a:ea typeface="+mn-ea"/>
                <a:cs typeface="+mn-cs"/>
              </a:rPr>
              <a:t>discerned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between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two</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variables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chi</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square</a:t>
            </a:r>
            <a:r>
              <a:rPr lang="hu-HU" sz="1200" kern="1200" dirty="0" smtClean="0">
                <a:solidFill>
                  <a:schemeClr val="tx1"/>
                </a:solidFill>
                <a:latin typeface="Times New Roman" pitchFamily="18" charset="0"/>
                <a:ea typeface="+mn-ea"/>
                <a:cs typeface="+mn-cs"/>
              </a:rPr>
              <a:t> 18, 662, </a:t>
            </a:r>
            <a:r>
              <a:rPr lang="hu-HU" sz="1200" kern="1200" dirty="0" err="1" smtClean="0">
                <a:solidFill>
                  <a:schemeClr val="tx1"/>
                </a:solidFill>
                <a:latin typeface="Times New Roman" pitchFamily="18" charset="0"/>
                <a:ea typeface="+mn-ea"/>
                <a:cs typeface="+mn-cs"/>
              </a:rPr>
              <a:t>df</a:t>
            </a:r>
            <a:r>
              <a:rPr lang="hu-HU" sz="1200" kern="1200" dirty="0" smtClean="0">
                <a:solidFill>
                  <a:schemeClr val="tx1"/>
                </a:solidFill>
                <a:latin typeface="Times New Roman" pitchFamily="18" charset="0"/>
                <a:ea typeface="+mn-ea"/>
                <a:cs typeface="+mn-cs"/>
              </a:rPr>
              <a:t>=10; p=0,045 &lt;0,05)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sum </a:t>
            </a:r>
            <a:r>
              <a:rPr lang="hu-HU" sz="1200" kern="1200" dirty="0" err="1" smtClean="0">
                <a:solidFill>
                  <a:schemeClr val="tx1"/>
                </a:solidFill>
                <a:latin typeface="Times New Roman" pitchFamily="18" charset="0"/>
                <a:ea typeface="+mn-ea"/>
                <a:cs typeface="+mn-cs"/>
              </a:rPr>
              <a:t>we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conclude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that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men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tend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to</a:t>
            </a:r>
            <a:r>
              <a:rPr lang="hu-HU" sz="1200" kern="1200" dirty="0" smtClean="0">
                <a:solidFill>
                  <a:schemeClr val="tx1"/>
                </a:solidFill>
                <a:latin typeface="Times New Roman" pitchFamily="18" charset="0"/>
                <a:ea typeface="+mn-ea"/>
                <a:cs typeface="+mn-cs"/>
              </a:rPr>
              <a:t> be more </a:t>
            </a:r>
            <a:r>
              <a:rPr lang="hu-HU" sz="1200" kern="1200" dirty="0" err="1" smtClean="0">
                <a:solidFill>
                  <a:schemeClr val="tx1"/>
                </a:solidFill>
                <a:latin typeface="Times New Roman" pitchFamily="18" charset="0"/>
                <a:ea typeface="+mn-ea"/>
                <a:cs typeface="+mn-cs"/>
              </a:rPr>
              <a:t>proficient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Internet-based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services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including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requirement</a:t>
            </a:r>
            <a:r>
              <a:rPr lang="hu-HU" sz="1200" kern="1200" dirty="0" smtClean="0">
                <a:solidFill>
                  <a:schemeClr val="tx1"/>
                </a:solidFill>
                <a:latin typeface="Times New Roman" pitchFamily="18" charset="0"/>
                <a:ea typeface="+mn-ea"/>
                <a:cs typeface="+mn-cs"/>
              </a:rPr>
              <a:t> of on-line </a:t>
            </a:r>
            <a:r>
              <a:rPr lang="hu-HU" sz="1200" kern="1200" dirty="0" err="1" smtClean="0">
                <a:solidFill>
                  <a:schemeClr val="tx1"/>
                </a:solidFill>
                <a:latin typeface="Times New Roman" pitchFamily="18" charset="0"/>
                <a:ea typeface="+mn-ea"/>
                <a:cs typeface="+mn-cs"/>
              </a:rPr>
              <a:t>registration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respective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numbers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demonstrate</a:t>
            </a:r>
            <a:r>
              <a:rPr lang="hu-HU" sz="1200" kern="1200" dirty="0" smtClean="0">
                <a:solidFill>
                  <a:schemeClr val="tx1"/>
                </a:solidFill>
                <a:latin typeface="Times New Roman" pitchFamily="18" charset="0"/>
                <a:ea typeface="+mn-ea"/>
                <a:cs typeface="+mn-cs"/>
              </a:rPr>
              <a:t>.</a:t>
            </a:r>
          </a:p>
          <a:p>
            <a:endParaRPr lang="hu-HU" dirty="0" smtClean="0"/>
          </a:p>
          <a:p>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age-specific characteristics of the participants of the research effort exerted a significant impact on the attitudes towards network-based learning expressed by the strong significance level of the chi square probe. chi-square  =0,645; </a:t>
            </a:r>
            <a:r>
              <a:rPr lang="en-GB" sz="1200" kern="1200" dirty="0" err="1" smtClean="0">
                <a:solidFill>
                  <a:schemeClr val="tx1"/>
                </a:solidFill>
                <a:latin typeface="Times New Roman" pitchFamily="18" charset="0"/>
                <a:ea typeface="+mn-ea"/>
                <a:cs typeface="+mn-cs"/>
              </a:rPr>
              <a:t>df</a:t>
            </a:r>
            <a:r>
              <a:rPr lang="en-GB" sz="1200" kern="1200" dirty="0" smtClean="0">
                <a:solidFill>
                  <a:schemeClr val="tx1"/>
                </a:solidFill>
                <a:latin typeface="Times New Roman" pitchFamily="18" charset="0"/>
                <a:ea typeface="+mn-ea"/>
                <a:cs typeface="+mn-cs"/>
              </a:rPr>
              <a:t>=0,03; Cramer’s V=0,0323; </a:t>
            </a:r>
            <a:r>
              <a:rPr lang="en-GB" sz="1200" kern="1200" dirty="0" err="1" smtClean="0">
                <a:solidFill>
                  <a:schemeClr val="tx1"/>
                </a:solidFill>
                <a:latin typeface="Times New Roman" pitchFamily="18" charset="0"/>
                <a:ea typeface="+mn-ea"/>
                <a:cs typeface="+mn-cs"/>
              </a:rPr>
              <a:t>df</a:t>
            </a:r>
            <a:r>
              <a:rPr lang="en-GB" sz="1200" kern="1200" dirty="0" smtClean="0">
                <a:solidFill>
                  <a:schemeClr val="tx1"/>
                </a:solidFill>
                <a:latin typeface="Times New Roman" pitchFamily="18" charset="0"/>
                <a:ea typeface="+mn-ea"/>
                <a:cs typeface="+mn-cs"/>
              </a:rPr>
              <a:t>=0,03).</a:t>
            </a:r>
            <a:endParaRPr lang="hu-HU" sz="1200" kern="1200" dirty="0" smtClean="0">
              <a:solidFill>
                <a:schemeClr val="tx1"/>
              </a:solidFill>
              <a:latin typeface="Times New Roman" pitchFamily="18" charset="0"/>
              <a:ea typeface="+mn-ea"/>
              <a:cs typeface="+mn-cs"/>
            </a:endParaRPr>
          </a:p>
          <a:p>
            <a:r>
              <a:rPr lang="hu-HU" sz="1200" kern="1200" dirty="0" err="1" smtClean="0">
                <a:solidFill>
                  <a:schemeClr val="tx1"/>
                </a:solidFill>
                <a:latin typeface="Times New Roman" pitchFamily="18" charset="0"/>
                <a:ea typeface="+mn-ea"/>
                <a:cs typeface="+mn-cs"/>
              </a:rPr>
              <a:t>Consequently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discard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zero</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hypothesis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well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Moreover</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due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to</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lack</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significant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connection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between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enrolment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type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proficiency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network-based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connectivist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methods</a:t>
            </a:r>
            <a:r>
              <a:rPr lang="hu-HU" sz="1200" kern="1200" dirty="0" smtClean="0">
                <a:solidFill>
                  <a:schemeClr val="tx1"/>
                </a:solidFill>
                <a:latin typeface="Times New Roman" pitchFamily="18" charset="0"/>
                <a:ea typeface="+mn-ea"/>
                <a:cs typeface="+mn-cs"/>
              </a:rPr>
              <a:t> and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respective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attitudes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and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knowledge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chi-square</a:t>
            </a:r>
            <a:r>
              <a:rPr lang="hu-HU" sz="1200" kern="1200" dirty="0" smtClean="0">
                <a:solidFill>
                  <a:schemeClr val="tx1"/>
                </a:solidFill>
                <a:latin typeface="Times New Roman" pitchFamily="18" charset="0"/>
                <a:ea typeface="+mn-ea"/>
                <a:cs typeface="+mn-cs"/>
              </a:rPr>
              <a:t>=0,075; p=0,454&gt;0,05)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zero</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hypothesis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cannot</a:t>
            </a:r>
            <a:r>
              <a:rPr lang="hu-HU" sz="1200" kern="1200" dirty="0" smtClean="0">
                <a:solidFill>
                  <a:schemeClr val="tx1"/>
                </a:solidFill>
                <a:latin typeface="Times New Roman" pitchFamily="18" charset="0"/>
                <a:ea typeface="+mn-ea"/>
                <a:cs typeface="+mn-cs"/>
              </a:rPr>
              <a:t> be </a:t>
            </a:r>
            <a:r>
              <a:rPr lang="hu-HU" sz="1200" kern="1200" dirty="0" err="1" smtClean="0">
                <a:solidFill>
                  <a:schemeClr val="tx1"/>
                </a:solidFill>
                <a:latin typeface="Times New Roman" pitchFamily="18" charset="0"/>
                <a:ea typeface="+mn-ea"/>
                <a:cs typeface="+mn-cs"/>
              </a:rPr>
              <a:t>discarded</a:t>
            </a:r>
            <a:r>
              <a:rPr lang="hu-HU" sz="1200" kern="1200" dirty="0" smtClean="0">
                <a:solidFill>
                  <a:schemeClr val="tx1"/>
                </a:solidFill>
                <a:latin typeface="Times New Roman" pitchFamily="18" charset="0"/>
                <a:ea typeface="+mn-ea"/>
                <a:cs typeface="+mn-cs"/>
              </a:rPr>
              <a:t>. </a:t>
            </a:r>
          </a:p>
          <a:p>
            <a:endParaRPr lang="hu-HU" sz="1200" kern="1200" dirty="0" smtClean="0">
              <a:solidFill>
                <a:schemeClr val="tx1"/>
              </a:solidFill>
              <a:latin typeface="Times New Roman" pitchFamily="18" charset="0"/>
              <a:ea typeface="+mn-ea"/>
              <a:cs typeface="+mn-cs"/>
            </a:endParaRPr>
          </a:p>
          <a:p>
            <a:r>
              <a:rPr lang="hu-HU" sz="1200" kern="1200" dirty="0" smtClean="0">
                <a:solidFill>
                  <a:schemeClr val="tx1"/>
                </a:solidFill>
                <a:latin typeface="Times New Roman" pitchFamily="18" charset="0"/>
                <a:ea typeface="+mn-ea"/>
                <a:cs typeface="+mn-cs"/>
              </a:rPr>
              <a:t>A kereszttábla vizsgálatok alapján azt mondhatjuk, hogy a nemek és az interneten elérhető. regisztrációhoz kötött oldalakon való részvétel között összefüggés van, a </a:t>
            </a:r>
            <a:r>
              <a:rPr lang="hu-HU" sz="1200" kern="1200" dirty="0" err="1" smtClean="0">
                <a:solidFill>
                  <a:schemeClr val="tx1"/>
                </a:solidFill>
                <a:latin typeface="Times New Roman" pitchFamily="18" charset="0"/>
                <a:ea typeface="+mn-ea"/>
                <a:cs typeface="+mn-cs"/>
              </a:rPr>
              <a:t>nullhipotézist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Chi-négyzet</a:t>
            </a:r>
            <a:r>
              <a:rPr lang="hu-HU" sz="1200" kern="1200" dirty="0" smtClean="0">
                <a:solidFill>
                  <a:schemeClr val="tx1"/>
                </a:solidFill>
                <a:latin typeface="Times New Roman" pitchFamily="18" charset="0"/>
                <a:ea typeface="+mn-ea"/>
                <a:cs typeface="+mn-cs"/>
              </a:rPr>
              <a:t> próba </a:t>
            </a:r>
            <a:r>
              <a:rPr lang="hu-HU" sz="1200" kern="1200" dirty="0" err="1" smtClean="0">
                <a:solidFill>
                  <a:schemeClr val="tx1"/>
                </a:solidFill>
                <a:latin typeface="Times New Roman" pitchFamily="18" charset="0"/>
                <a:ea typeface="+mn-ea"/>
                <a:cs typeface="+mn-cs"/>
              </a:rPr>
              <a:t>szignifikanciája</a:t>
            </a:r>
            <a:r>
              <a:rPr lang="hu-HU" sz="1200" kern="1200" dirty="0" smtClean="0">
                <a:solidFill>
                  <a:schemeClr val="tx1"/>
                </a:solidFill>
                <a:latin typeface="Times New Roman" pitchFamily="18" charset="0"/>
                <a:ea typeface="+mn-ea"/>
                <a:cs typeface="+mn-cs"/>
              </a:rPr>
              <a:t> alapján elvethetjük, hiszen érezhető kapcsolat áll fenn a két változó között. (</a:t>
            </a:r>
            <a:r>
              <a:rPr lang="hu-HU" sz="1200" kern="1200" dirty="0" err="1" smtClean="0">
                <a:solidFill>
                  <a:schemeClr val="tx1"/>
                </a:solidFill>
                <a:latin typeface="Times New Roman" pitchFamily="18" charset="0"/>
                <a:ea typeface="+mn-ea"/>
                <a:cs typeface="+mn-cs"/>
              </a:rPr>
              <a:t>chi-négyzet</a:t>
            </a:r>
            <a:r>
              <a:rPr lang="hu-HU" sz="1200" kern="1200" dirty="0" smtClean="0">
                <a:solidFill>
                  <a:schemeClr val="tx1"/>
                </a:solidFill>
                <a:latin typeface="Times New Roman" pitchFamily="18" charset="0"/>
                <a:ea typeface="+mn-ea"/>
                <a:cs typeface="+mn-cs"/>
              </a:rPr>
              <a:t>  18,662; </a:t>
            </a:r>
            <a:r>
              <a:rPr lang="hu-HU" sz="1200" kern="1200" dirty="0" err="1" smtClean="0">
                <a:solidFill>
                  <a:schemeClr val="tx1"/>
                </a:solidFill>
                <a:latin typeface="Times New Roman" pitchFamily="18" charset="0"/>
                <a:ea typeface="+mn-ea"/>
                <a:cs typeface="+mn-cs"/>
              </a:rPr>
              <a:t>df</a:t>
            </a:r>
            <a:r>
              <a:rPr lang="hu-HU" sz="1200" kern="1200" dirty="0" smtClean="0">
                <a:solidFill>
                  <a:schemeClr val="tx1"/>
                </a:solidFill>
                <a:latin typeface="Times New Roman" pitchFamily="18" charset="0"/>
                <a:ea typeface="+mn-ea"/>
                <a:cs typeface="+mn-cs"/>
              </a:rPr>
              <a:t>=10; p=0,045 &lt;0,05) </a:t>
            </a:r>
          </a:p>
          <a:p>
            <a:r>
              <a:rPr lang="hu-HU" sz="1200" kern="1200" dirty="0" smtClean="0">
                <a:solidFill>
                  <a:schemeClr val="tx1"/>
                </a:solidFill>
                <a:latin typeface="Times New Roman" pitchFamily="18" charset="0"/>
                <a:ea typeface="+mn-ea"/>
                <a:cs typeface="+mn-cs"/>
              </a:rPr>
              <a:t>Az eredményeket nézve azt mondhatjuk, hogy a férfiak alapvetően jobban jártasak az internetes szolgáltatásokban a regisztráció számát tekintve.</a:t>
            </a:r>
          </a:p>
          <a:p>
            <a:endParaRPr lang="hu-HU" sz="1200" kern="1200" dirty="0" smtClean="0">
              <a:solidFill>
                <a:schemeClr val="tx1"/>
              </a:solidFill>
              <a:latin typeface="Times New Roman" pitchFamily="18" charset="0"/>
              <a:ea typeface="+mn-ea"/>
              <a:cs typeface="+mn-cs"/>
            </a:endParaRPr>
          </a:p>
          <a:p>
            <a:r>
              <a:rPr lang="hu-HU" sz="1200" kern="1200" dirty="0" smtClean="0">
                <a:solidFill>
                  <a:schemeClr val="tx1"/>
                </a:solidFill>
                <a:latin typeface="Times New Roman" pitchFamily="18" charset="0"/>
                <a:ea typeface="+mn-ea"/>
                <a:cs typeface="+mn-cs"/>
              </a:rPr>
              <a:t>A kutatásban részt vettek életkori sajátosságai nagyban befolyásolják, hogy a hálózatalapú tanulásról alkotott hozzáállásukat, amelyet a </a:t>
            </a:r>
            <a:r>
              <a:rPr lang="hu-HU" sz="1200" kern="1200" dirty="0" err="1" smtClean="0">
                <a:solidFill>
                  <a:schemeClr val="tx1"/>
                </a:solidFill>
                <a:latin typeface="Times New Roman" pitchFamily="18" charset="0"/>
                <a:ea typeface="+mn-ea"/>
                <a:cs typeface="+mn-cs"/>
              </a:rPr>
              <a:t>chi</a:t>
            </a:r>
            <a:r>
              <a:rPr lang="hu-HU" sz="1200" kern="1200" dirty="0" smtClean="0">
                <a:solidFill>
                  <a:schemeClr val="tx1"/>
                </a:solidFill>
                <a:latin typeface="Times New Roman" pitchFamily="18" charset="0"/>
                <a:ea typeface="+mn-ea"/>
                <a:cs typeface="+mn-cs"/>
              </a:rPr>
              <a:t> négyzet próba erős </a:t>
            </a:r>
            <a:r>
              <a:rPr lang="hu-HU" sz="1200" kern="1200" dirty="0" err="1" smtClean="0">
                <a:solidFill>
                  <a:schemeClr val="tx1"/>
                </a:solidFill>
                <a:latin typeface="Times New Roman" pitchFamily="18" charset="0"/>
                <a:ea typeface="+mn-ea"/>
                <a:cs typeface="+mn-cs"/>
              </a:rPr>
              <a:t>szignifikanciaszintje</a:t>
            </a:r>
            <a:r>
              <a:rPr lang="hu-HU" sz="1200" kern="1200" dirty="0" smtClean="0">
                <a:solidFill>
                  <a:schemeClr val="tx1"/>
                </a:solidFill>
                <a:latin typeface="Times New Roman" pitchFamily="18" charset="0"/>
                <a:ea typeface="+mn-ea"/>
                <a:cs typeface="+mn-cs"/>
              </a:rPr>
              <a:t> alapján </a:t>
            </a:r>
            <a:r>
              <a:rPr lang="hu-HU" sz="1200" kern="1200" dirty="0" err="1" smtClean="0">
                <a:solidFill>
                  <a:schemeClr val="tx1"/>
                </a:solidFill>
                <a:latin typeface="Times New Roman" pitchFamily="18" charset="0"/>
                <a:ea typeface="+mn-ea"/>
                <a:cs typeface="+mn-cs"/>
              </a:rPr>
              <a:t>jelenthetjünk</a:t>
            </a:r>
            <a:r>
              <a:rPr lang="hu-HU" sz="1200" kern="1200" dirty="0" smtClean="0">
                <a:solidFill>
                  <a:schemeClr val="tx1"/>
                </a:solidFill>
                <a:latin typeface="Times New Roman" pitchFamily="18" charset="0"/>
                <a:ea typeface="+mn-ea"/>
                <a:cs typeface="+mn-cs"/>
              </a:rPr>
              <a:t> ki (</a:t>
            </a:r>
            <a:r>
              <a:rPr lang="hu-HU" sz="1200" kern="1200" dirty="0" err="1" smtClean="0">
                <a:solidFill>
                  <a:schemeClr val="tx1"/>
                </a:solidFill>
                <a:latin typeface="Times New Roman" pitchFamily="18" charset="0"/>
                <a:ea typeface="+mn-ea"/>
                <a:cs typeface="+mn-cs"/>
              </a:rPr>
              <a:t>chi-négyzet</a:t>
            </a:r>
            <a:r>
              <a:rPr lang="hu-HU" sz="1200" kern="1200" dirty="0" smtClean="0">
                <a:solidFill>
                  <a:schemeClr val="tx1"/>
                </a:solidFill>
                <a:latin typeface="Times New Roman" pitchFamily="18" charset="0"/>
                <a:ea typeface="+mn-ea"/>
                <a:cs typeface="+mn-cs"/>
              </a:rPr>
              <a:t>=0,645; </a:t>
            </a:r>
            <a:r>
              <a:rPr lang="hu-HU" sz="1200" kern="1200" dirty="0" err="1" smtClean="0">
                <a:solidFill>
                  <a:schemeClr val="tx1"/>
                </a:solidFill>
                <a:latin typeface="Times New Roman" pitchFamily="18" charset="0"/>
                <a:ea typeface="+mn-ea"/>
                <a:cs typeface="+mn-cs"/>
              </a:rPr>
              <a:t>df</a:t>
            </a:r>
            <a:r>
              <a:rPr lang="hu-HU" sz="1200" kern="1200" dirty="0" smtClean="0">
                <a:solidFill>
                  <a:schemeClr val="tx1"/>
                </a:solidFill>
                <a:latin typeface="Times New Roman" pitchFamily="18" charset="0"/>
                <a:ea typeface="+mn-ea"/>
                <a:cs typeface="+mn-cs"/>
              </a:rPr>
              <a:t>=0,03; </a:t>
            </a:r>
            <a:r>
              <a:rPr lang="hu-HU" sz="1200" kern="1200" dirty="0" err="1" smtClean="0">
                <a:solidFill>
                  <a:schemeClr val="tx1"/>
                </a:solidFill>
                <a:latin typeface="Times New Roman" pitchFamily="18" charset="0"/>
                <a:ea typeface="+mn-ea"/>
                <a:cs typeface="+mn-cs"/>
              </a:rPr>
              <a:t>Cramer’s</a:t>
            </a:r>
            <a:r>
              <a:rPr lang="hu-HU" sz="1200" kern="1200" dirty="0" smtClean="0">
                <a:solidFill>
                  <a:schemeClr val="tx1"/>
                </a:solidFill>
                <a:latin typeface="Times New Roman" pitchFamily="18" charset="0"/>
                <a:ea typeface="+mn-ea"/>
                <a:cs typeface="+mn-cs"/>
              </a:rPr>
              <a:t> V=0,0323; </a:t>
            </a:r>
            <a:r>
              <a:rPr lang="hu-HU" sz="1200" kern="1200" dirty="0" err="1" smtClean="0">
                <a:solidFill>
                  <a:schemeClr val="tx1"/>
                </a:solidFill>
                <a:latin typeface="Times New Roman" pitchFamily="18" charset="0"/>
                <a:ea typeface="+mn-ea"/>
                <a:cs typeface="+mn-cs"/>
              </a:rPr>
              <a:t>df</a:t>
            </a:r>
            <a:r>
              <a:rPr lang="hu-HU" sz="1200" kern="1200" dirty="0" smtClean="0">
                <a:solidFill>
                  <a:schemeClr val="tx1"/>
                </a:solidFill>
                <a:latin typeface="Times New Roman" pitchFamily="18" charset="0"/>
                <a:ea typeface="+mn-ea"/>
                <a:cs typeface="+mn-cs"/>
              </a:rPr>
              <a:t>=0,03) , ez alapján a </a:t>
            </a:r>
            <a:r>
              <a:rPr lang="hu-HU" sz="1200" kern="1200" dirty="0" err="1" smtClean="0">
                <a:solidFill>
                  <a:schemeClr val="tx1"/>
                </a:solidFill>
                <a:latin typeface="Times New Roman" pitchFamily="18" charset="0"/>
                <a:ea typeface="+mn-ea"/>
                <a:cs typeface="+mn-cs"/>
              </a:rPr>
              <a:t>nullhipotézist</a:t>
            </a:r>
            <a:r>
              <a:rPr lang="hu-HU" sz="1200" kern="1200" dirty="0" smtClean="0">
                <a:solidFill>
                  <a:schemeClr val="tx1"/>
                </a:solidFill>
                <a:latin typeface="Times New Roman" pitchFamily="18" charset="0"/>
                <a:ea typeface="+mn-ea"/>
                <a:cs typeface="+mn-cs"/>
              </a:rPr>
              <a:t> is elvethetjük.</a:t>
            </a:r>
          </a:p>
          <a:p>
            <a:r>
              <a:rPr lang="hu-HU" sz="1200" kern="1200" dirty="0" smtClean="0">
                <a:solidFill>
                  <a:schemeClr val="tx1"/>
                </a:solidFill>
                <a:latin typeface="Times New Roman" pitchFamily="18" charset="0"/>
                <a:ea typeface="+mn-ea"/>
                <a:cs typeface="+mn-cs"/>
              </a:rPr>
              <a:t>A tagozat és a hálózatlapú, </a:t>
            </a:r>
            <a:r>
              <a:rPr lang="hu-HU" sz="1200" kern="1200" dirty="0" err="1" smtClean="0">
                <a:solidFill>
                  <a:schemeClr val="tx1"/>
                </a:solidFill>
                <a:latin typeface="Times New Roman" pitchFamily="18" charset="0"/>
                <a:ea typeface="+mn-ea"/>
                <a:cs typeface="+mn-cs"/>
              </a:rPr>
              <a:t>konnektivista</a:t>
            </a:r>
            <a:r>
              <a:rPr lang="hu-HU" sz="1200" kern="1200" dirty="0" smtClean="0">
                <a:solidFill>
                  <a:schemeClr val="tx1"/>
                </a:solidFill>
                <a:latin typeface="Times New Roman" pitchFamily="18" charset="0"/>
                <a:ea typeface="+mn-ea"/>
                <a:cs typeface="+mn-cs"/>
              </a:rPr>
              <a:t> módszerekben való jártasság, az ehhez való hozzáállás, a témakörben való tájékozottság(</a:t>
            </a:r>
            <a:r>
              <a:rPr lang="hu-HU" sz="1200" kern="1200" dirty="0" err="1" smtClean="0">
                <a:solidFill>
                  <a:schemeClr val="tx1"/>
                </a:solidFill>
                <a:latin typeface="Times New Roman" pitchFamily="18" charset="0"/>
                <a:ea typeface="+mn-ea"/>
                <a:cs typeface="+mn-cs"/>
              </a:rPr>
              <a:t>chi-négyzet</a:t>
            </a:r>
            <a:r>
              <a:rPr lang="hu-HU" sz="1200" kern="1200" dirty="0" smtClean="0">
                <a:solidFill>
                  <a:schemeClr val="tx1"/>
                </a:solidFill>
                <a:latin typeface="Times New Roman" pitchFamily="18" charset="0"/>
                <a:ea typeface="+mn-ea"/>
                <a:cs typeface="+mn-cs"/>
              </a:rPr>
              <a:t>=0,075; p=0,454&gt;0,05) között nincs szignifikáns kapcsolat, tehát a </a:t>
            </a:r>
            <a:r>
              <a:rPr lang="hu-HU" sz="1200" kern="1200" dirty="0" err="1" smtClean="0">
                <a:solidFill>
                  <a:schemeClr val="tx1"/>
                </a:solidFill>
                <a:latin typeface="Times New Roman" pitchFamily="18" charset="0"/>
                <a:ea typeface="+mn-ea"/>
                <a:cs typeface="+mn-cs"/>
              </a:rPr>
              <a:t>nullhipotézist</a:t>
            </a:r>
            <a:r>
              <a:rPr lang="hu-HU" sz="1200" kern="1200" dirty="0" smtClean="0">
                <a:solidFill>
                  <a:schemeClr val="tx1"/>
                </a:solidFill>
                <a:latin typeface="Times New Roman" pitchFamily="18" charset="0"/>
                <a:ea typeface="+mn-ea"/>
                <a:cs typeface="+mn-cs"/>
              </a:rPr>
              <a:t> nem vethetjük el. </a:t>
            </a:r>
          </a:p>
          <a:p>
            <a:endParaRPr lang="hu-HU" sz="1200" kern="1200" dirty="0" smtClean="0">
              <a:solidFill>
                <a:schemeClr val="tx1"/>
              </a:solidFill>
              <a:latin typeface="Times New Roman" pitchFamily="18" charset="0"/>
              <a:ea typeface="+mn-ea"/>
              <a:cs typeface="+mn-cs"/>
            </a:endParaRPr>
          </a:p>
          <a:p>
            <a:endParaRPr lang="hu-HU" dirty="0"/>
          </a:p>
        </p:txBody>
      </p:sp>
      <p:sp>
        <p:nvSpPr>
          <p:cNvPr id="4" name="Dátum helye 3"/>
          <p:cNvSpPr>
            <a:spLocks noGrp="1"/>
          </p:cNvSpPr>
          <p:nvPr>
            <p:ph type="dt" idx="10"/>
          </p:nvPr>
        </p:nvSpPr>
        <p:spPr/>
        <p:txBody>
          <a:bodyPr/>
          <a:lstStyle/>
          <a:p>
            <a:pPr>
              <a:defRPr/>
            </a:pPr>
            <a:fld id="{738029DA-52C7-4D88-AFF1-E43A5B1DA3B1}" type="datetime8">
              <a:rPr lang="en-US" smtClean="0"/>
              <a:pPr>
                <a:defRPr/>
              </a:pPr>
              <a:t>9/25/2011 8:50 PM</a:t>
            </a:fld>
            <a:endParaRPr lang="en-US"/>
          </a:p>
        </p:txBody>
      </p:sp>
      <p:sp>
        <p:nvSpPr>
          <p:cNvPr id="5" name="Élőláb helye 4"/>
          <p:cNvSpPr>
            <a:spLocks noGrp="1"/>
          </p:cNvSpPr>
          <p:nvPr>
            <p:ph type="ftr" sz="quarter" idx="11"/>
          </p:nvPr>
        </p:nvSpPr>
        <p:spPr/>
        <p:txBody>
          <a:bodyPr/>
          <a:lstStyle/>
          <a:p>
            <a:pPr>
              <a:defRPr/>
            </a:pPr>
            <a:r>
              <a:rPr lang="en-US" smtClean="0"/>
              <a:t>© 2003-2004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Dia számának helye 5"/>
          <p:cNvSpPr>
            <a:spLocks noGrp="1"/>
          </p:cNvSpPr>
          <p:nvPr>
            <p:ph type="sldNum" sz="quarter" idx="12"/>
          </p:nvPr>
        </p:nvSpPr>
        <p:spPr/>
        <p:txBody>
          <a:bodyPr/>
          <a:lstStyle/>
          <a:p>
            <a:pPr>
              <a:defRPr/>
            </a:pPr>
            <a:fld id="{0592AA05-4C5F-4E9E-9BCE-4050C9A850F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a:bodyPr>
          <a:lstStyle/>
          <a:p>
            <a:r>
              <a:rPr lang="en-GB" sz="1200" kern="1200" dirty="0" smtClean="0">
                <a:solidFill>
                  <a:schemeClr val="tx1"/>
                </a:solidFill>
                <a:latin typeface="Times New Roman" pitchFamily="18" charset="0"/>
                <a:ea typeface="+mn-ea"/>
                <a:cs typeface="+mn-cs"/>
              </a:rPr>
              <a:t>One of the main conclusions is that we have to place a higher emphasis on familiarising the members of the older generation (Generation X) with the options provided by the Internet as they still not fully taking advantage of and not adequately well versed in the Web 2.0 services and thus they do not integrate such approaches into their didactic arsenal. </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A greater role should be given to activity-based approaches in the instruction process as potential deficiencies can be remedied more effectively and brainstorming methods crucial to peer-based learning can be applied with greater efficiency as well,</a:t>
            </a:r>
            <a:endParaRPr lang="hu-HU" sz="1200" kern="1200" dirty="0" smtClean="0">
              <a:solidFill>
                <a:schemeClr val="tx1"/>
              </a:solidFill>
              <a:latin typeface="Times New Roman" pitchFamily="18" charset="0"/>
              <a:ea typeface="+mn-ea"/>
              <a:cs typeface="+mn-cs"/>
            </a:endParaRPr>
          </a:p>
          <a:p>
            <a:r>
              <a:rPr lang="hu-HU" sz="1200" kern="1200" dirty="0" smtClean="0">
                <a:solidFill>
                  <a:schemeClr val="tx1"/>
                </a:solidFill>
                <a:latin typeface="Times New Roman" pitchFamily="18" charset="0"/>
                <a:ea typeface="+mn-ea"/>
                <a:cs typeface="+mn-cs"/>
              </a:rPr>
              <a:t>The </a:t>
            </a:r>
            <a:r>
              <a:rPr lang="hu-HU" sz="1200" kern="1200" dirty="0" err="1" smtClean="0">
                <a:solidFill>
                  <a:schemeClr val="tx1"/>
                </a:solidFill>
                <a:latin typeface="Times New Roman" pitchFamily="18" charset="0"/>
                <a:ea typeface="+mn-ea"/>
                <a:cs typeface="+mn-cs"/>
              </a:rPr>
              <a:t>increasingly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popular</a:t>
            </a:r>
            <a:r>
              <a:rPr lang="hu-HU" sz="1200" kern="1200" dirty="0" smtClean="0">
                <a:solidFill>
                  <a:schemeClr val="tx1"/>
                </a:solidFill>
                <a:latin typeface="Times New Roman" pitchFamily="18" charset="0"/>
                <a:ea typeface="+mn-ea"/>
                <a:cs typeface="+mn-cs"/>
              </a:rPr>
              <a:t> and </a:t>
            </a:r>
            <a:r>
              <a:rPr lang="hu-HU" sz="1200" kern="1200" dirty="0" err="1" smtClean="0">
                <a:solidFill>
                  <a:schemeClr val="tx1"/>
                </a:solidFill>
                <a:latin typeface="Times New Roman" pitchFamily="18" charset="0"/>
                <a:ea typeface="+mn-ea"/>
                <a:cs typeface="+mn-cs"/>
              </a:rPr>
              <a:t>easy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to</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operate</a:t>
            </a:r>
            <a:r>
              <a:rPr lang="hu-HU" sz="1200" kern="1200" dirty="0" smtClean="0">
                <a:solidFill>
                  <a:schemeClr val="tx1"/>
                </a:solidFill>
                <a:latin typeface="Times New Roman" pitchFamily="18" charset="0"/>
                <a:ea typeface="+mn-ea"/>
                <a:cs typeface="+mn-cs"/>
              </a:rPr>
              <a:t> service </a:t>
            </a:r>
            <a:r>
              <a:rPr lang="hu-HU" sz="1200" kern="1200" dirty="0" err="1" smtClean="0">
                <a:solidFill>
                  <a:schemeClr val="tx1"/>
                </a:solidFill>
                <a:latin typeface="Times New Roman" pitchFamily="18" charset="0"/>
                <a:ea typeface="+mn-ea"/>
                <a:cs typeface="+mn-cs"/>
              </a:rPr>
              <a:t>options</a:t>
            </a:r>
            <a:r>
              <a:rPr lang="hu-HU" sz="1200" kern="1200" dirty="0" smtClean="0">
                <a:solidFill>
                  <a:schemeClr val="tx1"/>
                </a:solidFill>
                <a:latin typeface="Times New Roman" pitchFamily="18" charset="0"/>
                <a:ea typeface="+mn-ea"/>
                <a:cs typeface="+mn-cs"/>
              </a:rPr>
              <a:t> and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application</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relevant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methodology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can</a:t>
            </a:r>
            <a:r>
              <a:rPr lang="hu-HU" sz="1200" kern="1200" dirty="0" smtClean="0">
                <a:solidFill>
                  <a:schemeClr val="tx1"/>
                </a:solidFill>
                <a:latin typeface="Times New Roman" pitchFamily="18" charset="0"/>
                <a:ea typeface="+mn-ea"/>
                <a:cs typeface="+mn-cs"/>
              </a:rPr>
              <a:t> go a </a:t>
            </a:r>
            <a:r>
              <a:rPr lang="hu-HU" sz="1200" kern="1200" dirty="0" err="1" smtClean="0">
                <a:solidFill>
                  <a:schemeClr val="tx1"/>
                </a:solidFill>
                <a:latin typeface="Times New Roman" pitchFamily="18" charset="0"/>
                <a:ea typeface="+mn-ea"/>
                <a:cs typeface="+mn-cs"/>
              </a:rPr>
              <a:t>long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way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narrowing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gap</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between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digital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immigrants</a:t>
            </a:r>
            <a:r>
              <a:rPr lang="hu-HU" sz="1200" kern="1200" dirty="0" smtClean="0">
                <a:solidFill>
                  <a:schemeClr val="tx1"/>
                </a:solidFill>
                <a:latin typeface="Times New Roman" pitchFamily="18" charset="0"/>
                <a:ea typeface="+mn-ea"/>
                <a:cs typeface="+mn-cs"/>
              </a:rPr>
              <a:t> and </a:t>
            </a:r>
            <a:r>
              <a:rPr lang="hu-HU" sz="1200" kern="1200" dirty="0" err="1" smtClean="0">
                <a:solidFill>
                  <a:schemeClr val="tx1"/>
                </a:solidFill>
                <a:latin typeface="Times New Roman" pitchFamily="18" charset="0"/>
                <a:ea typeface="+mn-ea"/>
                <a:cs typeface="+mn-cs"/>
              </a:rPr>
              <a:t>natives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thereby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facilitating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digital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equality</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opportunity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higher</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education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sphere</a:t>
            </a:r>
            <a:r>
              <a:rPr lang="hu-HU" sz="1200" kern="1200" dirty="0" smtClean="0">
                <a:solidFill>
                  <a:schemeClr val="tx1"/>
                </a:solidFill>
                <a:latin typeface="Times New Roman" pitchFamily="18" charset="0"/>
                <a:ea typeface="+mn-ea"/>
                <a:cs typeface="+mn-cs"/>
              </a:rPr>
              <a:t>.</a:t>
            </a:r>
          </a:p>
          <a:p>
            <a:endParaRPr lang="hu-H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Times New Roman" pitchFamily="18" charset="0"/>
                <a:ea typeface="+mn-ea"/>
                <a:cs typeface="+mn-cs"/>
              </a:rPr>
              <a:t>Finally, we can conclude that the integration of the new methods into the methodological components of teacher training programs is expected to obtain a strategic significance. The </a:t>
            </a:r>
            <a:r>
              <a:rPr lang="en-GB" sz="1200" kern="1200" dirty="0" err="1" smtClean="0">
                <a:solidFill>
                  <a:schemeClr val="tx1"/>
                </a:solidFill>
                <a:latin typeface="Times New Roman" pitchFamily="18" charset="0"/>
                <a:ea typeface="+mn-ea"/>
                <a:cs typeface="+mn-cs"/>
              </a:rPr>
              <a:t>Eszterházy</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Károly</a:t>
            </a:r>
            <a:r>
              <a:rPr lang="en-GB" sz="1200" kern="1200" dirty="0" smtClean="0">
                <a:solidFill>
                  <a:schemeClr val="tx1"/>
                </a:solidFill>
                <a:latin typeface="Times New Roman" pitchFamily="18" charset="0"/>
                <a:ea typeface="+mn-ea"/>
                <a:cs typeface="+mn-cs"/>
              </a:rPr>
              <a:t> College adopting such initiatives has proven to be a pioneer in this field as teaching programs supported by network-based learning are being continually offered and delivered in order to assure the highest possible standards and potential perfection of the respective teaching efforts.</a:t>
            </a:r>
            <a:endParaRPr lang="hu-HU" sz="1200" kern="1200" dirty="0" smtClean="0">
              <a:solidFill>
                <a:schemeClr val="tx1"/>
              </a:solidFill>
              <a:latin typeface="Times New Roman" pitchFamily="18" charset="0"/>
              <a:ea typeface="+mn-ea"/>
              <a:cs typeface="+mn-cs"/>
            </a:endParaRPr>
          </a:p>
          <a:p>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A </a:t>
            </a:r>
            <a:r>
              <a:rPr lang="en-GB" sz="1200" kern="1200" dirty="0" err="1" smtClean="0">
                <a:solidFill>
                  <a:schemeClr val="tx1"/>
                </a:solidFill>
                <a:latin typeface="Times New Roman" pitchFamily="18" charset="0"/>
                <a:ea typeface="+mn-ea"/>
                <a:cs typeface="+mn-cs"/>
              </a:rPr>
              <a:t>kutatás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egyik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fő</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hozadéka</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hogy</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még</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nagyobb</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hangsúlyt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kell</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fektetnünk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az</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idősebb</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generáció</a:t>
            </a:r>
            <a:r>
              <a:rPr lang="en-GB" sz="1200" kern="1200" dirty="0" smtClean="0">
                <a:solidFill>
                  <a:schemeClr val="tx1"/>
                </a:solidFill>
                <a:latin typeface="Times New Roman" pitchFamily="18" charset="0"/>
                <a:ea typeface="+mn-ea"/>
                <a:cs typeface="+mn-cs"/>
              </a:rPr>
              <a:t> (X-</a:t>
            </a:r>
            <a:r>
              <a:rPr lang="en-GB" sz="1200" kern="1200" dirty="0" err="1" smtClean="0">
                <a:solidFill>
                  <a:schemeClr val="tx1"/>
                </a:solidFill>
                <a:latin typeface="Times New Roman" pitchFamily="18" charset="0"/>
                <a:ea typeface="+mn-ea"/>
                <a:cs typeface="+mn-cs"/>
              </a:rPr>
              <a:t>generáció</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oktatására</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hiszen</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ők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még</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mindig</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nem</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használják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ki</a:t>
            </a:r>
            <a:r>
              <a:rPr lang="en-GB" sz="1200" kern="1200" dirty="0" smtClean="0">
                <a:solidFill>
                  <a:schemeClr val="tx1"/>
                </a:solidFill>
                <a:latin typeface="Times New Roman" pitchFamily="18" charset="0"/>
                <a:ea typeface="+mn-ea"/>
                <a:cs typeface="+mn-cs"/>
              </a:rPr>
              <a:t> a web </a:t>
            </a:r>
            <a:r>
              <a:rPr lang="en-GB" sz="1200" kern="1200" dirty="0" err="1" smtClean="0">
                <a:solidFill>
                  <a:schemeClr val="tx1"/>
                </a:solidFill>
                <a:latin typeface="Times New Roman" pitchFamily="18" charset="0"/>
                <a:ea typeface="+mn-ea"/>
                <a:cs typeface="+mn-cs"/>
              </a:rPr>
              <a:t>adta</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lehetőségeket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illetve</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nem</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ismerik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kellőképpen</a:t>
            </a:r>
            <a:r>
              <a:rPr lang="en-GB" sz="1200" kern="1200" dirty="0" smtClean="0">
                <a:solidFill>
                  <a:schemeClr val="tx1"/>
                </a:solidFill>
                <a:latin typeface="Times New Roman" pitchFamily="18" charset="0"/>
                <a:ea typeface="+mn-ea"/>
                <a:cs typeface="+mn-cs"/>
              </a:rPr>
              <a:t> a web 2.0 </a:t>
            </a:r>
            <a:r>
              <a:rPr lang="en-GB" sz="1200" kern="1200" dirty="0" err="1" smtClean="0">
                <a:solidFill>
                  <a:schemeClr val="tx1"/>
                </a:solidFill>
                <a:latin typeface="Times New Roman" pitchFamily="18" charset="0"/>
                <a:ea typeface="+mn-ea"/>
                <a:cs typeface="+mn-cs"/>
              </a:rPr>
              <a:t>nyújtotta</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szolgáltatásokat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és</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ezáltal</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nem</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integrálják</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azt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saját</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didaktikai</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rendszerükbe</a:t>
            </a:r>
            <a:r>
              <a:rPr lang="en-GB" sz="1200" kern="1200" dirty="0" smtClean="0">
                <a:solidFill>
                  <a:schemeClr val="tx1"/>
                </a:solidFill>
                <a:latin typeface="Times New Roman" pitchFamily="18" charset="0"/>
                <a:ea typeface="+mn-ea"/>
                <a:cs typeface="+mn-cs"/>
              </a:rPr>
              <a:t>.</a:t>
            </a:r>
            <a:endParaRPr lang="hu-HU" sz="1200" kern="1200" dirty="0" smtClean="0">
              <a:solidFill>
                <a:schemeClr val="tx1"/>
              </a:solidFill>
              <a:latin typeface="Times New Roman" pitchFamily="18" charset="0"/>
              <a:ea typeface="+mn-ea"/>
              <a:cs typeface="+mn-cs"/>
            </a:endParaRPr>
          </a:p>
          <a:p>
            <a:r>
              <a:rPr lang="hu-HU" sz="1200" kern="1200" dirty="0" smtClean="0">
                <a:solidFill>
                  <a:schemeClr val="tx1"/>
                </a:solidFill>
                <a:latin typeface="Times New Roman" pitchFamily="18" charset="0"/>
                <a:ea typeface="+mn-ea"/>
                <a:cs typeface="+mn-cs"/>
              </a:rPr>
              <a:t>Az oktatási módszerekben előnyben kell részesítenünk a tevékenységen alapuló gyakorlatokat, ahol az esetleges hiányosságokat jobban tudjuk kezelni és a </a:t>
            </a:r>
            <a:r>
              <a:rPr lang="hu-HU" sz="1200" kern="1200" dirty="0" err="1" smtClean="0">
                <a:solidFill>
                  <a:schemeClr val="tx1"/>
                </a:solidFill>
                <a:latin typeface="Times New Roman" pitchFamily="18" charset="0"/>
                <a:ea typeface="+mn-ea"/>
                <a:cs typeface="+mn-cs"/>
              </a:rPr>
              <a:t>brainstrorming</a:t>
            </a:r>
            <a:r>
              <a:rPr lang="hu-HU" sz="1200" kern="1200" dirty="0" smtClean="0">
                <a:solidFill>
                  <a:schemeClr val="tx1"/>
                </a:solidFill>
                <a:latin typeface="Times New Roman" pitchFamily="18" charset="0"/>
                <a:ea typeface="+mn-ea"/>
                <a:cs typeface="+mn-cs"/>
              </a:rPr>
              <a:t> lehetőségei is sokkal hatékonyabban alkalmazhatók, amely kulcsfontosságú az egymástól való tanulás módszerében.</a:t>
            </a:r>
          </a:p>
          <a:p>
            <a:r>
              <a:rPr lang="hu-HU" sz="1200" kern="1200" dirty="0" smtClean="0">
                <a:solidFill>
                  <a:schemeClr val="tx1"/>
                </a:solidFill>
                <a:latin typeface="Times New Roman" pitchFamily="18" charset="0"/>
                <a:ea typeface="+mn-ea"/>
                <a:cs typeface="+mn-cs"/>
              </a:rPr>
              <a:t>A gyakorlatban jól alkalmazható mindennapokban is népszerű szolgáltatások, és az ehhez kapcsolódó módszerek alkalmazása a felsőoktatásban csökkenthetik a szakadékot a </a:t>
            </a:r>
            <a:r>
              <a:rPr lang="hu-HU" sz="1200" kern="1200" dirty="0" err="1" smtClean="0">
                <a:solidFill>
                  <a:schemeClr val="tx1"/>
                </a:solidFill>
                <a:latin typeface="Times New Roman" pitchFamily="18" charset="0"/>
                <a:ea typeface="+mn-ea"/>
                <a:cs typeface="+mn-cs"/>
              </a:rPr>
              <a:t>digitalis</a:t>
            </a:r>
            <a:r>
              <a:rPr lang="hu-HU" sz="1200" kern="1200" dirty="0" smtClean="0">
                <a:solidFill>
                  <a:schemeClr val="tx1"/>
                </a:solidFill>
                <a:latin typeface="Times New Roman" pitchFamily="18" charset="0"/>
                <a:ea typeface="+mn-ea"/>
                <a:cs typeface="+mn-cs"/>
              </a:rPr>
              <a:t> bevándorlók és bennszülöttek között, és elősegítik a </a:t>
            </a:r>
            <a:r>
              <a:rPr lang="hu-HU" sz="1200" kern="1200" dirty="0" err="1" smtClean="0">
                <a:solidFill>
                  <a:schemeClr val="tx1"/>
                </a:solidFill>
                <a:latin typeface="Times New Roman" pitchFamily="18" charset="0"/>
                <a:ea typeface="+mn-ea"/>
                <a:cs typeface="+mn-cs"/>
              </a:rPr>
              <a:t>digitalis</a:t>
            </a:r>
            <a:r>
              <a:rPr lang="hu-HU" sz="1200" kern="1200" dirty="0" smtClean="0">
                <a:solidFill>
                  <a:schemeClr val="tx1"/>
                </a:solidFill>
                <a:latin typeface="Times New Roman" pitchFamily="18" charset="0"/>
                <a:ea typeface="+mn-ea"/>
                <a:cs typeface="+mn-cs"/>
              </a:rPr>
              <a:t> esélyegyenlőség megteremtését. </a:t>
            </a:r>
          </a:p>
          <a:p>
            <a:endParaRPr lang="hu-HU" dirty="0" smtClean="0"/>
          </a:p>
          <a:p>
            <a:r>
              <a:rPr lang="hu-HU" sz="1200" kern="1200" dirty="0" smtClean="0">
                <a:solidFill>
                  <a:schemeClr val="tx1"/>
                </a:solidFill>
                <a:latin typeface="Times New Roman" pitchFamily="18" charset="0"/>
                <a:ea typeface="+mn-ea"/>
                <a:cs typeface="+mn-cs"/>
              </a:rPr>
              <a:t>Összességében azt mondhatjuk, hogy az új módszerek átültetése tanárképző intézmények módszertani programjába stratégiai fontosságú lesz a jövőben, amelyben intézményünk, az Eszterházy Károly</a:t>
            </a:r>
            <a:r>
              <a:rPr lang="hu-HU" sz="1200" kern="1200" baseline="0" dirty="0" smtClean="0">
                <a:solidFill>
                  <a:schemeClr val="tx1"/>
                </a:solidFill>
                <a:latin typeface="Times New Roman" pitchFamily="18" charset="0"/>
                <a:ea typeface="+mn-ea"/>
                <a:cs typeface="+mn-cs"/>
              </a:rPr>
              <a:t> Főiskola</a:t>
            </a:r>
            <a:r>
              <a:rPr lang="hu-HU" sz="1200" kern="1200" dirty="0" smtClean="0">
                <a:solidFill>
                  <a:schemeClr val="tx1"/>
                </a:solidFill>
                <a:latin typeface="Times New Roman" pitchFamily="18" charset="0"/>
                <a:ea typeface="+mn-ea"/>
                <a:cs typeface="+mn-cs"/>
              </a:rPr>
              <a:t> az ilyen és ehhez hasonló kezdeményezésekkel, egyfajta úttörőként vesz részt. A hálózatalapú oktatási módszerekkel támogatott  kurzusokat a későbbi szemeszterekben is tervezünk, tökéletesítve az eddigi gyakorlatot. </a:t>
            </a:r>
          </a:p>
          <a:p>
            <a:endParaRPr lang="hu-HU" dirty="0" smtClean="0"/>
          </a:p>
          <a:p>
            <a:endParaRPr lang="hu-HU" dirty="0" smtClean="0"/>
          </a:p>
          <a:p>
            <a:endParaRPr lang="hu-HU" dirty="0" smtClean="0"/>
          </a:p>
          <a:p>
            <a:endParaRPr lang="hu-HU" dirty="0"/>
          </a:p>
        </p:txBody>
      </p:sp>
      <p:sp>
        <p:nvSpPr>
          <p:cNvPr id="4" name="Dátum helye 3"/>
          <p:cNvSpPr>
            <a:spLocks noGrp="1"/>
          </p:cNvSpPr>
          <p:nvPr>
            <p:ph type="dt" idx="10"/>
          </p:nvPr>
        </p:nvSpPr>
        <p:spPr/>
        <p:txBody>
          <a:bodyPr/>
          <a:lstStyle/>
          <a:p>
            <a:pPr>
              <a:defRPr/>
            </a:pPr>
            <a:fld id="{738029DA-52C7-4D88-AFF1-E43A5B1DA3B1}" type="datetime8">
              <a:rPr lang="en-US" smtClean="0"/>
              <a:pPr>
                <a:defRPr/>
              </a:pPr>
              <a:t>9/25/2011 8:50 PM</a:t>
            </a:fld>
            <a:endParaRPr lang="en-US"/>
          </a:p>
        </p:txBody>
      </p:sp>
      <p:sp>
        <p:nvSpPr>
          <p:cNvPr id="5" name="Élőláb helye 4"/>
          <p:cNvSpPr>
            <a:spLocks noGrp="1"/>
          </p:cNvSpPr>
          <p:nvPr>
            <p:ph type="ftr" sz="quarter" idx="11"/>
          </p:nvPr>
        </p:nvSpPr>
        <p:spPr/>
        <p:txBody>
          <a:bodyPr/>
          <a:lstStyle/>
          <a:p>
            <a:pPr>
              <a:defRPr/>
            </a:pPr>
            <a:r>
              <a:rPr lang="en-US" smtClean="0"/>
              <a:t>© 2003-2004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Dia számának helye 5"/>
          <p:cNvSpPr>
            <a:spLocks noGrp="1"/>
          </p:cNvSpPr>
          <p:nvPr>
            <p:ph type="sldNum" sz="quarter" idx="12"/>
          </p:nvPr>
        </p:nvSpPr>
        <p:spPr/>
        <p:txBody>
          <a:bodyPr/>
          <a:lstStyle/>
          <a:p>
            <a:pPr>
              <a:defRPr/>
            </a:pPr>
            <a:fld id="{0592AA05-4C5F-4E9E-9BCE-4050C9A850F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5A27F162-F7A5-47BB-9FE4-01872BE27A5C}" type="slidenum">
              <a:rPr lang="hu-HU" smtClean="0"/>
              <a:pPr/>
              <a:t>16</a:t>
            </a:fld>
            <a:endParaRPr lang="hu-HU"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GB" sz="1200" b="1" kern="1200" dirty="0" smtClean="0">
                <a:solidFill>
                  <a:schemeClr val="tx1"/>
                </a:solidFill>
                <a:latin typeface="Times New Roman" pitchFamily="18" charset="0"/>
                <a:ea typeface="+mn-ea"/>
                <a:cs typeface="+mn-cs"/>
              </a:rPr>
              <a:t>Ladies &amp; Gentleman!</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 I hope I was able to show you blinks at our </a:t>
            </a:r>
            <a:r>
              <a:rPr lang="en-GB" sz="1200" kern="1200" dirty="0" err="1" smtClean="0">
                <a:solidFill>
                  <a:schemeClr val="tx1"/>
                </a:solidFill>
                <a:latin typeface="Times New Roman" pitchFamily="18" charset="0"/>
                <a:ea typeface="+mn-ea"/>
                <a:cs typeface="+mn-cs"/>
              </a:rPr>
              <a:t>Eszterházy</a:t>
            </a:r>
            <a:r>
              <a:rPr lang="en-GB" sz="1200" kern="1200" dirty="0" smtClean="0">
                <a:solidFill>
                  <a:schemeClr val="tx1"/>
                </a:solidFill>
                <a:latin typeface="Times New Roman" pitchFamily="18" charset="0"/>
                <a:ea typeface="+mn-ea"/>
                <a:cs typeface="+mn-cs"/>
              </a:rPr>
              <a:t> College.</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I thank you for your attention. </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I am very pleased to introduce my colleague, Péter Antal.</a:t>
            </a:r>
            <a:endParaRPr lang="hu-HU" sz="1200" kern="1200" dirty="0" smtClean="0">
              <a:solidFill>
                <a:schemeClr val="tx1"/>
              </a:solidFill>
              <a:latin typeface="Times New Roman" pitchFamily="18" charset="0"/>
              <a:ea typeface="+mn-ea"/>
              <a:cs typeface="+mn-cs"/>
            </a:endParaRPr>
          </a:p>
          <a:p>
            <a:r>
              <a:rPr lang="hu-HU" sz="1200" b="1" kern="1200" dirty="0" err="1" smtClean="0">
                <a:solidFill>
                  <a:schemeClr val="tx1"/>
                </a:solidFill>
                <a:latin typeface="Times New Roman" pitchFamily="18" charset="0"/>
                <a:ea typeface="+mn-ea"/>
                <a:cs typeface="+mn-cs"/>
              </a:rPr>
              <a:t>We</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hope</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to</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meet</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you</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soon</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personally</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in</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our</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town</a:t>
            </a:r>
            <a:r>
              <a:rPr lang="hu-HU" sz="1200" b="1" kern="1200" dirty="0" smtClean="0">
                <a:solidFill>
                  <a:schemeClr val="tx1"/>
                </a:solidFill>
                <a:latin typeface="Times New Roman" pitchFamily="18" charset="0"/>
                <a:ea typeface="+mn-ea"/>
                <a:cs typeface="+mn-cs"/>
              </a:rPr>
              <a:t>!</a:t>
            </a:r>
            <a:endParaRPr lang="hu-HU" sz="1200" kern="1200" dirty="0" smtClean="0">
              <a:solidFill>
                <a:schemeClr val="tx1"/>
              </a:solidFill>
              <a:latin typeface="Times New Roman" pitchFamily="18" charset="0"/>
              <a:ea typeface="+mn-ea"/>
              <a:cs typeface="+mn-cs"/>
            </a:endParaRPr>
          </a:p>
          <a:p>
            <a:r>
              <a:rPr lang="hu-HU" sz="1200" b="1" kern="120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a:t>
            </a:r>
            <a:endParaRPr lang="hu-HU" sz="1200" kern="1200" dirty="0" smtClean="0">
              <a:solidFill>
                <a:schemeClr val="tx1"/>
              </a:solidFill>
              <a:latin typeface="Times New Roman" pitchFamily="18" charset="0"/>
              <a:ea typeface="+mn-ea"/>
              <a:cs typeface="+mn-cs"/>
            </a:endParaRPr>
          </a:p>
          <a:p>
            <a:endParaRPr lang="hu-HU" dirty="0" smtClean="0"/>
          </a:p>
          <a:p>
            <a:r>
              <a:rPr lang="en-GB" dirty="0" err="1" smtClean="0"/>
              <a:t>Köszönöm</a:t>
            </a:r>
            <a:r>
              <a:rPr lang="en-GB" dirty="0" smtClean="0"/>
              <a:t> </a:t>
            </a:r>
            <a:r>
              <a:rPr lang="en-GB" dirty="0" err="1" smtClean="0"/>
              <a:t>megtisztelő</a:t>
            </a:r>
            <a:r>
              <a:rPr lang="en-GB" dirty="0" smtClean="0"/>
              <a:t> </a:t>
            </a:r>
            <a:r>
              <a:rPr lang="en-GB" dirty="0" err="1" smtClean="0"/>
              <a:t>figyelmüket</a:t>
            </a:r>
            <a:r>
              <a:rPr lang="en-GB" dirty="0" smtClean="0"/>
              <a:t>. A </a:t>
            </a:r>
            <a:r>
              <a:rPr lang="en-GB" dirty="0" err="1" smtClean="0"/>
              <a:t>következőben</a:t>
            </a:r>
            <a:r>
              <a:rPr lang="en-GB" dirty="0" smtClean="0"/>
              <a:t> </a:t>
            </a:r>
            <a:r>
              <a:rPr lang="en-GB" dirty="0" err="1" smtClean="0"/>
              <a:t>átadom</a:t>
            </a:r>
            <a:r>
              <a:rPr lang="en-GB" dirty="0" smtClean="0"/>
              <a:t> a </a:t>
            </a:r>
            <a:r>
              <a:rPr lang="en-GB" dirty="0" err="1" smtClean="0"/>
              <a:t>szót</a:t>
            </a:r>
            <a:r>
              <a:rPr lang="en-GB" dirty="0" smtClean="0"/>
              <a:t> Antal Péter </a:t>
            </a:r>
            <a:r>
              <a:rPr lang="en-GB" dirty="0" err="1" smtClean="0"/>
              <a:t>kollégámnak</a:t>
            </a:r>
            <a:r>
              <a:rPr lang="en-GB" dirty="0" smtClean="0"/>
              <a:t>.</a:t>
            </a:r>
            <a:endParaRPr lang="hu-H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átum helye 3"/>
          <p:cNvSpPr>
            <a:spLocks noGrp="1"/>
          </p:cNvSpPr>
          <p:nvPr>
            <p:ph type="dt" idx="10"/>
          </p:nvPr>
        </p:nvSpPr>
        <p:spPr/>
        <p:txBody>
          <a:bodyPr/>
          <a:lstStyle/>
          <a:p>
            <a:pPr>
              <a:defRPr/>
            </a:pPr>
            <a:fld id="{738029DA-52C7-4D88-AFF1-E43A5B1DA3B1}" type="datetime8">
              <a:rPr lang="en-US" smtClean="0"/>
              <a:pPr>
                <a:defRPr/>
              </a:pPr>
              <a:t>9/25/2011 8:50 PM</a:t>
            </a:fld>
            <a:endParaRPr lang="en-US"/>
          </a:p>
        </p:txBody>
      </p:sp>
      <p:sp>
        <p:nvSpPr>
          <p:cNvPr id="5" name="Élőláb helye 4"/>
          <p:cNvSpPr>
            <a:spLocks noGrp="1"/>
          </p:cNvSpPr>
          <p:nvPr>
            <p:ph type="ftr" sz="quarter" idx="11"/>
          </p:nvPr>
        </p:nvSpPr>
        <p:spPr/>
        <p:txBody>
          <a:bodyPr/>
          <a:lstStyle/>
          <a:p>
            <a:pPr>
              <a:defRPr/>
            </a:pPr>
            <a:r>
              <a:rPr lang="en-US" smtClean="0"/>
              <a:t>© 2003-2004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Dia számának helye 5"/>
          <p:cNvSpPr>
            <a:spLocks noGrp="1"/>
          </p:cNvSpPr>
          <p:nvPr>
            <p:ph type="sldNum" sz="quarter" idx="12"/>
          </p:nvPr>
        </p:nvSpPr>
        <p:spPr/>
        <p:txBody>
          <a:bodyPr/>
          <a:lstStyle/>
          <a:p>
            <a:pPr>
              <a:defRPr/>
            </a:pPr>
            <a:fld id="{0592AA05-4C5F-4E9E-9BCE-4050C9A850F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átum helye 3"/>
          <p:cNvSpPr>
            <a:spLocks noGrp="1"/>
          </p:cNvSpPr>
          <p:nvPr>
            <p:ph type="dt" idx="10"/>
          </p:nvPr>
        </p:nvSpPr>
        <p:spPr/>
        <p:txBody>
          <a:bodyPr/>
          <a:lstStyle/>
          <a:p>
            <a:pPr>
              <a:defRPr/>
            </a:pPr>
            <a:fld id="{738029DA-52C7-4D88-AFF1-E43A5B1DA3B1}" type="datetime8">
              <a:rPr lang="en-US" smtClean="0"/>
              <a:pPr>
                <a:defRPr/>
              </a:pPr>
              <a:t>9/25/2011 8:50 PM</a:t>
            </a:fld>
            <a:endParaRPr lang="en-US"/>
          </a:p>
        </p:txBody>
      </p:sp>
      <p:sp>
        <p:nvSpPr>
          <p:cNvPr id="5" name="Élőláb helye 4"/>
          <p:cNvSpPr>
            <a:spLocks noGrp="1"/>
          </p:cNvSpPr>
          <p:nvPr>
            <p:ph type="ftr" sz="quarter" idx="11"/>
          </p:nvPr>
        </p:nvSpPr>
        <p:spPr/>
        <p:txBody>
          <a:bodyPr/>
          <a:lstStyle/>
          <a:p>
            <a:pPr>
              <a:defRPr/>
            </a:pPr>
            <a:r>
              <a:rPr lang="en-US" smtClean="0"/>
              <a:t>© 2003-2004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Dia számának helye 5"/>
          <p:cNvSpPr>
            <a:spLocks noGrp="1"/>
          </p:cNvSpPr>
          <p:nvPr>
            <p:ph type="sldNum" sz="quarter" idx="12"/>
          </p:nvPr>
        </p:nvSpPr>
        <p:spPr/>
        <p:txBody>
          <a:bodyPr/>
          <a:lstStyle/>
          <a:p>
            <a:pPr>
              <a:defRPr/>
            </a:pPr>
            <a:fld id="{0592AA05-4C5F-4E9E-9BCE-4050C9A850F9}"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iakép helye 1"/>
          <p:cNvSpPr>
            <a:spLocks noGrp="1" noRot="1" noChangeAspect="1" noTextEdit="1"/>
          </p:cNvSpPr>
          <p:nvPr>
            <p:ph type="sldImg"/>
          </p:nvPr>
        </p:nvSpPr>
        <p:spPr>
          <a:ln/>
        </p:spPr>
      </p:sp>
      <p:sp>
        <p:nvSpPr>
          <p:cNvPr id="50178" name="Jegyzetek helye 2"/>
          <p:cNvSpPr>
            <a:spLocks noGrp="1"/>
          </p:cNvSpPr>
          <p:nvPr>
            <p:ph type="body" idx="1"/>
          </p:nvPr>
        </p:nvSpPr>
        <p:spPr>
          <a:noFill/>
          <a:ln/>
        </p:spPr>
        <p:txBody>
          <a:bodyPr/>
          <a:lstStyle/>
          <a:p>
            <a:r>
              <a:rPr lang="hu-HU" sz="1200" b="1" u="sng" kern="1200" dirty="0" smtClean="0">
                <a:solidFill>
                  <a:schemeClr val="tx1"/>
                </a:solidFill>
                <a:latin typeface="Times New Roman" pitchFamily="18" charset="0"/>
                <a:ea typeface="+mn-ea"/>
                <a:cs typeface="+mn-cs"/>
              </a:rPr>
              <a:t>2. </a:t>
            </a:r>
            <a:r>
              <a:rPr lang="hu-HU" sz="1200" b="1" u="sng" kern="1200" dirty="0" err="1" smtClean="0">
                <a:solidFill>
                  <a:schemeClr val="tx1"/>
                </a:solidFill>
                <a:latin typeface="Times New Roman" pitchFamily="18" charset="0"/>
                <a:ea typeface="+mn-ea"/>
                <a:cs typeface="+mn-cs"/>
              </a:rPr>
              <a:t>Let</a:t>
            </a:r>
            <a:r>
              <a:rPr lang="hu-HU" sz="1200" b="1" u="sng" kern="1200" dirty="0" smtClean="0">
                <a:solidFill>
                  <a:schemeClr val="tx1"/>
                </a:solidFill>
                <a:latin typeface="Times New Roman" pitchFamily="18" charset="0"/>
                <a:ea typeface="+mn-ea"/>
                <a:cs typeface="+mn-cs"/>
              </a:rPr>
              <a:t> </a:t>
            </a:r>
            <a:r>
              <a:rPr lang="hu-HU" sz="1200" b="1" u="sng" kern="1200" dirty="0" err="1" smtClean="0">
                <a:solidFill>
                  <a:schemeClr val="tx1"/>
                </a:solidFill>
                <a:latin typeface="Times New Roman" pitchFamily="18" charset="0"/>
                <a:ea typeface="+mn-ea"/>
                <a:cs typeface="+mn-cs"/>
              </a:rPr>
              <a:t>me</a:t>
            </a:r>
            <a:r>
              <a:rPr lang="hu-HU" sz="1200" b="1" u="sng" kern="1200" dirty="0" smtClean="0">
                <a:solidFill>
                  <a:schemeClr val="tx1"/>
                </a:solidFill>
                <a:latin typeface="Times New Roman" pitchFamily="18" charset="0"/>
                <a:ea typeface="+mn-ea"/>
                <a:cs typeface="+mn-cs"/>
              </a:rPr>
              <a:t> </a:t>
            </a:r>
            <a:r>
              <a:rPr lang="hu-HU" sz="1200" b="1" u="sng" kern="1200" dirty="0" err="1" smtClean="0">
                <a:solidFill>
                  <a:schemeClr val="tx1"/>
                </a:solidFill>
                <a:latin typeface="Times New Roman" pitchFamily="18" charset="0"/>
                <a:ea typeface="+mn-ea"/>
                <a:cs typeface="+mn-cs"/>
              </a:rPr>
              <a:t>introdiuce</a:t>
            </a:r>
            <a:r>
              <a:rPr lang="hu-HU" sz="1200" b="1" u="sng" kern="1200" dirty="0" smtClean="0">
                <a:solidFill>
                  <a:schemeClr val="tx1"/>
                </a:solidFill>
                <a:latin typeface="Times New Roman" pitchFamily="18" charset="0"/>
                <a:ea typeface="+mn-ea"/>
                <a:cs typeface="+mn-cs"/>
              </a:rPr>
              <a:t> </a:t>
            </a:r>
            <a:r>
              <a:rPr lang="hu-HU" sz="1200" b="1" u="sng" kern="1200" dirty="0" err="1" smtClean="0">
                <a:solidFill>
                  <a:schemeClr val="tx1"/>
                </a:solidFill>
                <a:latin typeface="Times New Roman" pitchFamily="18" charset="0"/>
                <a:ea typeface="+mn-ea"/>
                <a:cs typeface="+mn-cs"/>
              </a:rPr>
              <a:t>my</a:t>
            </a:r>
            <a:r>
              <a:rPr lang="hu-HU" sz="1200" b="1" u="sng" kern="1200" dirty="0" smtClean="0">
                <a:solidFill>
                  <a:schemeClr val="tx1"/>
                </a:solidFill>
                <a:latin typeface="Times New Roman" pitchFamily="18" charset="0"/>
                <a:ea typeface="+mn-ea"/>
                <a:cs typeface="+mn-cs"/>
              </a:rPr>
              <a:t> </a:t>
            </a:r>
            <a:r>
              <a:rPr lang="hu-HU" sz="1200" b="1" u="sng" kern="1200" dirty="0" err="1" smtClean="0">
                <a:solidFill>
                  <a:schemeClr val="tx1"/>
                </a:solidFill>
                <a:latin typeface="Times New Roman" pitchFamily="18" charset="0"/>
                <a:ea typeface="+mn-ea"/>
                <a:cs typeface="+mn-cs"/>
              </a:rPr>
              <a:t>topic</a:t>
            </a:r>
            <a:r>
              <a:rPr lang="hu-HU" sz="1200" b="1" u="sng" kern="1200" dirty="0" smtClean="0">
                <a:solidFill>
                  <a:schemeClr val="tx1"/>
                </a:solidFill>
                <a:latin typeface="Times New Roman" pitchFamily="18" charset="0"/>
                <a:ea typeface="+mn-ea"/>
                <a:cs typeface="+mn-cs"/>
              </a:rPr>
              <a:t>. The main </a:t>
            </a:r>
            <a:r>
              <a:rPr lang="hu-HU" sz="1200" b="1" u="sng" kern="1200" dirty="0" err="1" smtClean="0">
                <a:solidFill>
                  <a:schemeClr val="tx1"/>
                </a:solidFill>
                <a:latin typeface="Times New Roman" pitchFamily="18" charset="0"/>
                <a:ea typeface="+mn-ea"/>
                <a:cs typeface="+mn-cs"/>
              </a:rPr>
              <a:t>issuuse</a:t>
            </a:r>
            <a:r>
              <a:rPr lang="hu-HU" sz="1200" b="1" u="sng" kern="1200" dirty="0" smtClean="0">
                <a:solidFill>
                  <a:schemeClr val="tx1"/>
                </a:solidFill>
                <a:latin typeface="Times New Roman" pitchFamily="18" charset="0"/>
                <a:ea typeface="+mn-ea"/>
                <a:cs typeface="+mn-cs"/>
              </a:rPr>
              <a:t> (</a:t>
            </a:r>
            <a:r>
              <a:rPr lang="hu-HU" sz="1200" b="1" u="sng" kern="1200" dirty="0" err="1" smtClean="0">
                <a:solidFill>
                  <a:schemeClr val="tx1"/>
                </a:solidFill>
                <a:latin typeface="Times New Roman" pitchFamily="18" charset="0"/>
                <a:ea typeface="+mn-ea"/>
                <a:cs typeface="+mn-cs"/>
              </a:rPr>
              <a:t>iszjú</a:t>
            </a:r>
            <a:r>
              <a:rPr lang="hu-HU" sz="1200" b="1" u="sng" kern="1200" dirty="0" smtClean="0">
                <a:solidFill>
                  <a:schemeClr val="tx1"/>
                </a:solidFill>
                <a:latin typeface="Times New Roman" pitchFamily="18" charset="0"/>
                <a:ea typeface="+mn-ea"/>
                <a:cs typeface="+mn-cs"/>
              </a:rPr>
              <a:t>) is </a:t>
            </a:r>
            <a:r>
              <a:rPr lang="hu-HU" sz="1200" b="1" u="sng" kern="1200" dirty="0" err="1" smtClean="0">
                <a:solidFill>
                  <a:schemeClr val="tx1"/>
                </a:solidFill>
                <a:latin typeface="Times New Roman" pitchFamily="18" charset="0"/>
                <a:ea typeface="+mn-ea"/>
                <a:cs typeface="+mn-cs"/>
              </a:rPr>
              <a:t>connectivisöm</a:t>
            </a:r>
            <a:endParaRPr lang="hu-HU" sz="1200" b="1" u="sng" kern="1200" dirty="0" smtClean="0">
              <a:solidFill>
                <a:schemeClr val="tx1"/>
              </a:solidFill>
              <a:latin typeface="Times New Roman" pitchFamily="18" charset="0"/>
              <a:ea typeface="+mn-ea"/>
              <a:cs typeface="+mn-cs"/>
            </a:endParaRPr>
          </a:p>
          <a:p>
            <a:r>
              <a:rPr lang="en-GB" sz="1200" strike="sngStrike" kern="1200" baseline="0" dirty="0" smtClean="0">
                <a:solidFill>
                  <a:schemeClr val="tx1"/>
                </a:solidFill>
                <a:latin typeface="Times New Roman" pitchFamily="18" charset="0"/>
                <a:ea typeface="+mn-ea"/>
                <a:cs typeface="+mn-cs"/>
              </a:rPr>
              <a:t>Especially (</a:t>
            </a:r>
            <a:r>
              <a:rPr lang="en-GB" sz="1200" strike="sngStrike" kern="1200" baseline="0" dirty="0" err="1" smtClean="0">
                <a:solidFill>
                  <a:schemeClr val="tx1"/>
                </a:solidFill>
                <a:latin typeface="Times New Roman" pitchFamily="18" charset="0"/>
                <a:ea typeface="+mn-ea"/>
                <a:cs typeface="+mn-cs"/>
              </a:rPr>
              <a:t>különösképpen</a:t>
            </a:r>
            <a:r>
              <a:rPr lang="en-GB" sz="1200" strike="sngStrike" kern="1200" baseline="0" dirty="0" smtClean="0">
                <a:solidFill>
                  <a:schemeClr val="tx1"/>
                </a:solidFill>
                <a:latin typeface="Times New Roman" pitchFamily="18" charset="0"/>
                <a:ea typeface="+mn-ea"/>
                <a:cs typeface="+mn-cs"/>
              </a:rPr>
              <a:t>) the connective educational philosophies. Which are as the chart shows here and </a:t>
            </a:r>
            <a:r>
              <a:rPr lang="en-GB" sz="1200" i="1" strike="sngStrike" kern="1200" baseline="0" dirty="0" smtClean="0">
                <a:solidFill>
                  <a:schemeClr val="tx1"/>
                </a:solidFill>
                <a:latin typeface="Times New Roman" pitchFamily="18" charset="0"/>
                <a:ea typeface="+mn-ea"/>
                <a:cs typeface="+mn-cs"/>
              </a:rPr>
              <a:t>intersectional</a:t>
            </a:r>
            <a:r>
              <a:rPr lang="en-GB" sz="1200" strike="sngStrike" kern="1200" baseline="0" dirty="0" smtClean="0">
                <a:solidFill>
                  <a:schemeClr val="tx1"/>
                </a:solidFill>
                <a:latin typeface="Times New Roman" pitchFamily="18" charset="0"/>
                <a:ea typeface="+mn-ea"/>
                <a:cs typeface="+mn-cs"/>
              </a:rPr>
              <a:t> (</a:t>
            </a:r>
            <a:r>
              <a:rPr lang="en-GB" sz="1200" strike="sngStrike" kern="1200" baseline="0" dirty="0" err="1" smtClean="0">
                <a:solidFill>
                  <a:schemeClr val="tx1"/>
                </a:solidFill>
                <a:latin typeface="Times New Roman" pitchFamily="18" charset="0"/>
                <a:ea typeface="+mn-ea"/>
                <a:cs typeface="+mn-cs"/>
              </a:rPr>
              <a:t>Bord</a:t>
            </a:r>
            <a:r>
              <a:rPr lang="en-GB" sz="1200" strike="sngStrike" kern="1200" baseline="0" dirty="0" smtClean="0">
                <a:solidFill>
                  <a:schemeClr val="tx1"/>
                </a:solidFill>
                <a:latin typeface="Times New Roman" pitchFamily="18" charset="0"/>
                <a:ea typeface="+mn-ea"/>
                <a:cs typeface="+mn-cs"/>
              </a:rPr>
              <a:t>)</a:t>
            </a:r>
            <a:endParaRPr lang="hu-HU" sz="1200" strike="sngStrike" kern="1200" baseline="0" dirty="0" smtClean="0">
              <a:solidFill>
                <a:schemeClr val="tx1"/>
              </a:solidFill>
              <a:latin typeface="Times New Roman" pitchFamily="18" charset="0"/>
              <a:ea typeface="+mn-ea"/>
              <a:cs typeface="+mn-cs"/>
            </a:endParaRPr>
          </a:p>
          <a:p>
            <a:r>
              <a:rPr lang="hu-HU" sz="1200" kern="1200" dirty="0" err="1" smtClean="0">
                <a:solidFill>
                  <a:schemeClr val="tx1"/>
                </a:solidFill>
                <a:latin typeface="Times New Roman" pitchFamily="18" charset="0"/>
                <a:ea typeface="+mn-ea"/>
                <a:cs typeface="+mn-cs"/>
              </a:rPr>
              <a:t>This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theory</a:t>
            </a:r>
            <a:r>
              <a:rPr lang="hu-HU" sz="1200" kern="1200" dirty="0" smtClean="0">
                <a:solidFill>
                  <a:schemeClr val="tx1"/>
                </a:solidFill>
                <a:latin typeface="Times New Roman" pitchFamily="18" charset="0"/>
                <a:ea typeface="+mn-ea"/>
                <a:cs typeface="+mn-cs"/>
              </a:rPr>
              <a:t> is </a:t>
            </a:r>
            <a:r>
              <a:rPr lang="hu-HU" sz="1200" kern="1200" dirty="0" err="1" smtClean="0">
                <a:solidFill>
                  <a:schemeClr val="tx1"/>
                </a:solidFill>
                <a:latin typeface="Times New Roman" pitchFamily="18" charset="0"/>
                <a:ea typeface="+mn-ea"/>
                <a:cs typeface="+mn-cs"/>
              </a:rPr>
              <a:t>at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intersection</a:t>
            </a:r>
            <a:r>
              <a:rPr lang="hu-HU" sz="1200" kern="1200" dirty="0" smtClean="0">
                <a:solidFill>
                  <a:schemeClr val="tx1"/>
                </a:solidFill>
                <a:latin typeface="Times New Roman" pitchFamily="18" charset="0"/>
                <a:ea typeface="+mn-ea"/>
                <a:cs typeface="+mn-cs"/>
              </a:rPr>
              <a:t> of:</a:t>
            </a:r>
          </a:p>
          <a:p>
            <a:pPr lvl="0">
              <a:buFont typeface="Arial" pitchFamily="34" charset="0"/>
              <a:buChar char="•"/>
            </a:pPr>
            <a:r>
              <a:rPr lang="en-GB" sz="1200" kern="1200" dirty="0" smtClean="0">
                <a:solidFill>
                  <a:schemeClr val="tx1"/>
                </a:solidFill>
                <a:latin typeface="Times New Roman" pitchFamily="18" charset="0"/>
                <a:ea typeface="+mn-ea"/>
                <a:cs typeface="+mn-cs"/>
              </a:rPr>
              <a:t>informatics</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pedagogy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and network research.</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Finally </a:t>
            </a:r>
            <a:r>
              <a:rPr lang="hu-HU" sz="1200" kern="1200" dirty="0" smtClean="0">
                <a:solidFill>
                  <a:schemeClr val="tx1"/>
                </a:solidFill>
                <a:latin typeface="Times New Roman" pitchFamily="18" charset="0"/>
                <a:ea typeface="+mn-ea"/>
                <a:cs typeface="+mn-cs"/>
              </a:rPr>
              <a:t>(</a:t>
            </a:r>
            <a:r>
              <a:rPr lang="hu-HU" sz="1200" kern="1200" dirty="0" err="1" smtClean="0">
                <a:solidFill>
                  <a:schemeClr val="tx1"/>
                </a:solidFill>
                <a:latin typeface="Times New Roman" pitchFamily="18" charset="0"/>
                <a:ea typeface="+mn-ea"/>
                <a:cs typeface="+mn-cs"/>
              </a:rPr>
              <a:t>According</a:t>
            </a:r>
            <a:r>
              <a:rPr lang="hu-HU" sz="1200" kern="1200" baseline="0" dirty="0" smtClean="0">
                <a:solidFill>
                  <a:schemeClr val="tx1"/>
                </a:solidFill>
                <a:latin typeface="Times New Roman" pitchFamily="18" charset="0"/>
                <a:ea typeface="+mn-ea"/>
                <a:cs typeface="+mn-cs"/>
              </a:rPr>
              <a:t> </a:t>
            </a:r>
            <a:r>
              <a:rPr lang="hu-HU" sz="1200" kern="1200" baseline="0" dirty="0" err="1" smtClean="0">
                <a:solidFill>
                  <a:schemeClr val="tx1"/>
                </a:solidFill>
                <a:latin typeface="Times New Roman" pitchFamily="18" charset="0"/>
                <a:ea typeface="+mn-ea"/>
                <a:cs typeface="+mn-cs"/>
              </a:rPr>
              <a:t>to</a:t>
            </a:r>
            <a:r>
              <a:rPr lang="hu-HU" sz="1200" kern="1200" baseline="0" dirty="0" smtClean="0">
                <a:solidFill>
                  <a:schemeClr val="tx1"/>
                </a:solidFill>
                <a:latin typeface="Times New Roman" pitchFamily="18" charset="0"/>
                <a:ea typeface="+mn-ea"/>
                <a:cs typeface="+mn-cs"/>
              </a:rPr>
              <a:t> Siemens &amp; </a:t>
            </a:r>
            <a:r>
              <a:rPr lang="hu-HU" sz="1200" kern="1200" baseline="0" dirty="0" err="1" smtClean="0">
                <a:solidFill>
                  <a:schemeClr val="tx1"/>
                </a:solidFill>
                <a:latin typeface="Times New Roman" pitchFamily="18" charset="0"/>
                <a:ea typeface="+mn-ea"/>
                <a:cs typeface="+mn-cs"/>
              </a:rPr>
              <a:t>Downs</a:t>
            </a:r>
            <a:r>
              <a:rPr lang="hu-HU" sz="1200" kern="1200" baseline="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connectivisim</a:t>
            </a:r>
            <a:r>
              <a:rPr lang="en-GB" sz="1200" kern="1200" dirty="0" smtClean="0">
                <a:solidFill>
                  <a:schemeClr val="tx1"/>
                </a:solidFill>
                <a:latin typeface="Times New Roman" pitchFamily="18" charset="0"/>
                <a:ea typeface="+mn-ea"/>
                <a:cs typeface="+mn-cs"/>
              </a:rPr>
              <a:t> (implies </a:t>
            </a:r>
            <a:r>
              <a:rPr lang="hu-HU" sz="1200" kern="1200" dirty="0" err="1" smtClean="0">
                <a:solidFill>
                  <a:schemeClr val="tx1"/>
                </a:solidFill>
                <a:latin typeface="Times New Roman" pitchFamily="18" charset="0"/>
                <a:ea typeface="+mn-ea"/>
                <a:cs typeface="+mn-cs"/>
              </a:rPr>
              <a:t>implájs</a:t>
            </a:r>
            <a:r>
              <a:rPr lang="hu-HU"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magába</a:t>
            </a:r>
            <a:r>
              <a:rPr lang="en-GB" sz="1200" kern="1200" dirty="0" smtClean="0">
                <a:solidFill>
                  <a:schemeClr val="tx1"/>
                </a:solidFill>
                <a:latin typeface="Times New Roman" pitchFamily="18" charset="0"/>
                <a:ea typeface="+mn-ea"/>
                <a:cs typeface="+mn-cs"/>
              </a:rPr>
              <a:t> </a:t>
            </a:r>
            <a:r>
              <a:rPr lang="en-GB" sz="1200" kern="1200" dirty="0" err="1" smtClean="0">
                <a:solidFill>
                  <a:schemeClr val="tx1"/>
                </a:solidFill>
                <a:latin typeface="Times New Roman" pitchFamily="18" charset="0"/>
                <a:ea typeface="+mn-ea"/>
                <a:cs typeface="+mn-cs"/>
              </a:rPr>
              <a:t>foglal</a:t>
            </a:r>
            <a:r>
              <a:rPr lang="en-GB" sz="1200" kern="1200" dirty="0" smtClean="0">
                <a:solidFill>
                  <a:schemeClr val="tx1"/>
                </a:solidFill>
                <a:latin typeface="Times New Roman" pitchFamily="18" charset="0"/>
                <a:ea typeface="+mn-ea"/>
                <a:cs typeface="+mn-cs"/>
              </a:rPr>
              <a:t>) is the </a:t>
            </a:r>
            <a:r>
              <a:rPr lang="en-GB" sz="1200" i="1" kern="1200" dirty="0" smtClean="0">
                <a:solidFill>
                  <a:schemeClr val="tx1"/>
                </a:solidFill>
                <a:latin typeface="Times New Roman" pitchFamily="18" charset="0"/>
                <a:ea typeface="+mn-ea"/>
                <a:cs typeface="+mn-cs"/>
              </a:rPr>
              <a:t>educational application of network theories</a:t>
            </a:r>
            <a:r>
              <a:rPr lang="en-GB" sz="1200" kern="1200" dirty="0" smtClean="0">
                <a:solidFill>
                  <a:schemeClr val="tx1"/>
                </a:solidFill>
                <a:latin typeface="Times New Roman" pitchFamily="18" charset="0"/>
                <a:ea typeface="+mn-ea"/>
                <a:cs typeface="+mn-cs"/>
              </a:rPr>
              <a:t>. </a:t>
            </a:r>
            <a:r>
              <a:rPr lang="hu-HU" sz="1200" kern="1200" dirty="0" smtClean="0">
                <a:solidFill>
                  <a:schemeClr val="tx1"/>
                </a:solidFill>
                <a:latin typeface="Times New Roman" pitchFamily="18" charset="0"/>
                <a:ea typeface="+mn-ea"/>
                <a:cs typeface="+mn-cs"/>
              </a:rPr>
              <a:t> </a:t>
            </a:r>
          </a:p>
          <a:p>
            <a:r>
              <a:rPr lang="hu-HU" dirty="0" smtClean="0"/>
              <a:t>A </a:t>
            </a:r>
            <a:r>
              <a:rPr lang="hu-HU" dirty="0" err="1" smtClean="0"/>
              <a:t>konnektivizmus</a:t>
            </a:r>
            <a:r>
              <a:rPr lang="hu-HU" dirty="0" smtClean="0"/>
              <a:t> három terület metszéspontján helyezkedik el: informatika, pedagógia és hálózatkutatás. A hálózatalapú tanulás tömören a hálózatelméletek pedagógiai alkalmazását jelenti.</a:t>
            </a:r>
          </a:p>
          <a:p>
            <a:endParaRPr lang="hu-HU" dirty="0" smtClean="0"/>
          </a:p>
          <a:p>
            <a:endParaRPr lang="hu-HU" dirty="0" smtClean="0"/>
          </a:p>
        </p:txBody>
      </p:sp>
      <p:sp>
        <p:nvSpPr>
          <p:cNvPr id="50179" name="Dátum helye 3"/>
          <p:cNvSpPr>
            <a:spLocks noGrp="1"/>
          </p:cNvSpPr>
          <p:nvPr>
            <p:ph type="dt" sz="quarter" idx="1"/>
          </p:nvPr>
        </p:nvSpPr>
        <p:spPr>
          <a:noFill/>
        </p:spPr>
        <p:txBody>
          <a:bodyPr/>
          <a:lstStyle/>
          <a:p>
            <a:fld id="{5669A705-F4C1-4B29-AAE9-040DE6493778}" type="datetime8">
              <a:rPr lang="en-US" smtClean="0"/>
              <a:pPr/>
              <a:t>9/25/2011 8:50 PM</a:t>
            </a:fld>
            <a:endParaRPr lang="en-US" smtClean="0"/>
          </a:p>
        </p:txBody>
      </p:sp>
      <p:sp>
        <p:nvSpPr>
          <p:cNvPr id="50180" name="Élőláb helye 4"/>
          <p:cNvSpPr>
            <a:spLocks noGrp="1"/>
          </p:cNvSpPr>
          <p:nvPr>
            <p:ph type="ftr" sz="quarter" idx="4"/>
          </p:nvPr>
        </p:nvSpPr>
        <p:spPr>
          <a:noFill/>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50181" name="Dia számának helye 5"/>
          <p:cNvSpPr>
            <a:spLocks noGrp="1"/>
          </p:cNvSpPr>
          <p:nvPr>
            <p:ph type="sldNum" sz="quarter" idx="5"/>
          </p:nvPr>
        </p:nvSpPr>
        <p:spPr>
          <a:noFill/>
        </p:spPr>
        <p:txBody>
          <a:bodyPr/>
          <a:lstStyle/>
          <a:p>
            <a:fld id="{DFBFAC46-69B7-4C0C-BE83-BC0CCAC59F0A}"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iakép helye 1"/>
          <p:cNvSpPr>
            <a:spLocks noGrp="1" noRot="1" noChangeAspect="1" noTextEdit="1"/>
          </p:cNvSpPr>
          <p:nvPr>
            <p:ph type="sldImg"/>
          </p:nvPr>
        </p:nvSpPr>
        <p:spPr>
          <a:ln/>
        </p:spPr>
      </p:sp>
      <p:sp>
        <p:nvSpPr>
          <p:cNvPr id="52226" name="Jegyzetek helye 2"/>
          <p:cNvSpPr>
            <a:spLocks noGrp="1"/>
          </p:cNvSpPr>
          <p:nvPr>
            <p:ph type="body" idx="1"/>
          </p:nvPr>
        </p:nvSpPr>
        <p:spPr>
          <a:noFill/>
          <a:ln/>
        </p:spPr>
        <p:txBody>
          <a:bodyPr/>
          <a:lstStyle/>
          <a:p>
            <a:r>
              <a:rPr lang="en-GB" sz="1200" b="1" kern="1200" dirty="0" smtClean="0">
                <a:solidFill>
                  <a:schemeClr val="tx1"/>
                </a:solidFill>
                <a:latin typeface="Times New Roman" pitchFamily="18" charset="0"/>
                <a:ea typeface="+mn-ea"/>
                <a:cs typeface="+mn-cs"/>
              </a:rPr>
              <a:t>3. The outline of </a:t>
            </a:r>
            <a:r>
              <a:rPr lang="hu-HU" sz="1200" b="1" kern="1200" dirty="0" smtClean="0">
                <a:solidFill>
                  <a:schemeClr val="tx1"/>
                </a:solidFill>
                <a:latin typeface="Times New Roman" pitchFamily="18" charset="0"/>
                <a:ea typeface="+mn-ea"/>
                <a:cs typeface="+mn-cs"/>
              </a:rPr>
              <a:t>(</a:t>
            </a:r>
            <a:r>
              <a:rPr lang="hu-HU" sz="1200" b="1" kern="1200" dirty="0" err="1" smtClean="0">
                <a:solidFill>
                  <a:schemeClr val="tx1"/>
                </a:solidFill>
                <a:latin typeface="Times New Roman" pitchFamily="18" charset="0"/>
                <a:ea typeface="+mn-ea"/>
                <a:cs typeface="+mn-cs"/>
              </a:rPr>
              <a:t>my</a:t>
            </a:r>
            <a:r>
              <a:rPr lang="hu-HU" sz="1200" b="1" kern="1200" dirty="0" smtClean="0">
                <a:solidFill>
                  <a:schemeClr val="tx1"/>
                </a:solidFill>
                <a:latin typeface="Times New Roman" pitchFamily="18" charset="0"/>
                <a:ea typeface="+mn-ea"/>
                <a:cs typeface="+mn-cs"/>
              </a:rPr>
              <a:t> </a:t>
            </a:r>
            <a:r>
              <a:rPr lang="hu-HU" sz="1200" b="1" kern="1200" dirty="0" err="1" smtClean="0">
                <a:solidFill>
                  <a:schemeClr val="tx1"/>
                </a:solidFill>
                <a:latin typeface="Times New Roman" pitchFamily="18" charset="0"/>
                <a:ea typeface="+mn-ea"/>
                <a:cs typeface="+mn-cs"/>
              </a:rPr>
              <a:t>lectur</a:t>
            </a:r>
            <a:r>
              <a:rPr lang="hu-HU" sz="1200" b="1" kern="1200" dirty="0" smtClean="0">
                <a:solidFill>
                  <a:schemeClr val="tx1"/>
                </a:solidFill>
                <a:latin typeface="Times New Roman" pitchFamily="18" charset="0"/>
                <a:ea typeface="+mn-ea"/>
                <a:cs typeface="+mn-cs"/>
              </a:rPr>
              <a:t>) </a:t>
            </a:r>
            <a:r>
              <a:rPr lang="en-GB" sz="1200" b="1" kern="1200" dirty="0" smtClean="0">
                <a:solidFill>
                  <a:schemeClr val="tx1"/>
                </a:solidFill>
                <a:latin typeface="Times New Roman" pitchFamily="18" charset="0"/>
                <a:ea typeface="+mn-ea"/>
                <a:cs typeface="+mn-cs"/>
              </a:rPr>
              <a:t>the presentation. </a:t>
            </a:r>
            <a:endParaRPr lang="hu-HU" sz="1200" kern="1200" dirty="0" smtClean="0">
              <a:solidFill>
                <a:schemeClr val="tx1"/>
              </a:solidFill>
              <a:latin typeface="Times New Roman" pitchFamily="18" charset="0"/>
              <a:ea typeface="+mn-ea"/>
              <a:cs typeface="+mn-cs"/>
            </a:endParaRPr>
          </a:p>
          <a:p>
            <a:r>
              <a:rPr lang="en-GB" sz="1200" i="1" kern="1200" dirty="0" smtClean="0">
                <a:solidFill>
                  <a:schemeClr val="tx1"/>
                </a:solidFill>
                <a:latin typeface="Times New Roman" pitchFamily="18" charset="0"/>
                <a:ea typeface="+mn-ea"/>
                <a:cs typeface="+mn-cs"/>
              </a:rPr>
              <a:t>Here I would briefly show the detailed outline of my presentation.</a:t>
            </a:r>
            <a:endParaRPr lang="hu-HU" sz="1200" kern="1200" dirty="0" smtClean="0">
              <a:solidFill>
                <a:schemeClr val="tx1"/>
              </a:solidFill>
              <a:latin typeface="Times New Roman" pitchFamily="18" charset="0"/>
              <a:ea typeface="+mn-ea"/>
              <a:cs typeface="+mn-cs"/>
            </a:endParaRPr>
          </a:p>
          <a:p>
            <a:r>
              <a:rPr lang="en-GB" sz="1200" i="1" kern="1200" dirty="0" smtClean="0">
                <a:solidFill>
                  <a:schemeClr val="tx1"/>
                </a:solidFill>
                <a:latin typeface="Times New Roman" pitchFamily="18" charset="0"/>
                <a:ea typeface="+mn-ea"/>
                <a:cs typeface="+mn-cs"/>
              </a:rPr>
              <a:t>First of all I will talk about new media</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New Media and the main aspects of network-based learning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i="1" kern="1200" dirty="0" smtClean="0">
                <a:solidFill>
                  <a:schemeClr val="tx1"/>
                </a:solidFill>
                <a:latin typeface="Times New Roman" pitchFamily="18" charset="0"/>
                <a:ea typeface="+mn-ea"/>
                <a:cs typeface="+mn-cs"/>
              </a:rPr>
              <a:t>and Also we will look into</a:t>
            </a:r>
            <a:r>
              <a:rPr lang="en-GB" sz="1200" kern="1200" dirty="0" smtClean="0">
                <a:solidFill>
                  <a:schemeClr val="tx1"/>
                </a:solidFill>
                <a:latin typeface="Times New Roman" pitchFamily="18" charset="0"/>
                <a:ea typeface="+mn-ea"/>
                <a:cs typeface="+mn-cs"/>
              </a:rPr>
              <a:t> the scientific objectives and the empirical research effort</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 </a:t>
            </a:r>
            <a:r>
              <a:rPr lang="en-GB" sz="1200" i="1" kern="1200" dirty="0" smtClean="0">
                <a:solidFill>
                  <a:schemeClr val="tx1"/>
                </a:solidFill>
                <a:latin typeface="Times New Roman" pitchFamily="18" charset="0"/>
                <a:ea typeface="+mn-ea"/>
                <a:cs typeface="+mn-cs"/>
              </a:rPr>
              <a:t>and finally</a:t>
            </a:r>
            <a:r>
              <a:rPr lang="en-GB" sz="1200" kern="1200" dirty="0" smtClean="0">
                <a:solidFill>
                  <a:schemeClr val="tx1"/>
                </a:solidFill>
                <a:latin typeface="Times New Roman" pitchFamily="18" charset="0"/>
                <a:ea typeface="+mn-ea"/>
                <a:cs typeface="+mn-cs"/>
              </a:rPr>
              <a:t> the Results &amp; Conclusions</a:t>
            </a:r>
            <a:endParaRPr lang="hu-HU" sz="1200" kern="1200" dirty="0" smtClean="0">
              <a:solidFill>
                <a:schemeClr val="tx1"/>
              </a:solidFill>
              <a:latin typeface="Times New Roman" pitchFamily="18" charset="0"/>
              <a:ea typeface="+mn-ea"/>
              <a:cs typeface="+mn-cs"/>
            </a:endParaRPr>
          </a:p>
          <a:p>
            <a:pPr>
              <a:buFont typeface="Arial" pitchFamily="34" charset="0"/>
              <a:buNone/>
            </a:pPr>
            <a:r>
              <a:rPr lang="en-GB" sz="1200" i="1" kern="1200" dirty="0" smtClean="0">
                <a:solidFill>
                  <a:schemeClr val="tx1"/>
                </a:solidFill>
                <a:latin typeface="Times New Roman" pitchFamily="18" charset="0"/>
                <a:ea typeface="+mn-ea"/>
                <a:cs typeface="+mn-cs"/>
              </a:rPr>
              <a:t>We have to mention</a:t>
            </a:r>
            <a:r>
              <a:rPr lang="hu-HU" sz="1200" i="1" kern="1200" dirty="0" smtClean="0">
                <a:solidFill>
                  <a:schemeClr val="tx1"/>
                </a:solidFill>
                <a:latin typeface="Times New Roman" pitchFamily="18" charset="0"/>
                <a:ea typeface="+mn-ea"/>
                <a:cs typeface="+mn-cs"/>
              </a:rPr>
              <a:t> </a:t>
            </a:r>
            <a:r>
              <a:rPr lang="en-GB" sz="1200" i="1" kern="1200" dirty="0" smtClean="0">
                <a:solidFill>
                  <a:schemeClr val="tx1"/>
                </a:solidFill>
                <a:latin typeface="Times New Roman" pitchFamily="18" charset="0"/>
                <a:ea typeface="+mn-ea"/>
                <a:cs typeface="+mn-cs"/>
              </a:rPr>
              <a:t>(</a:t>
            </a:r>
            <a:r>
              <a:rPr lang="en-GB" sz="1200" i="1" kern="1200" dirty="0" err="1" smtClean="0">
                <a:solidFill>
                  <a:schemeClr val="tx1"/>
                </a:solidFill>
                <a:latin typeface="Times New Roman" pitchFamily="18" charset="0"/>
                <a:ea typeface="+mn-ea"/>
                <a:cs typeface="+mn-cs"/>
              </a:rPr>
              <a:t>megemlít</a:t>
            </a:r>
            <a:r>
              <a:rPr lang="en-GB" sz="1200" i="1" kern="1200" dirty="0" smtClean="0">
                <a:solidFill>
                  <a:schemeClr val="tx1"/>
                </a:solidFill>
                <a:latin typeface="Times New Roman" pitchFamily="18" charset="0"/>
                <a:ea typeface="+mn-ea"/>
                <a:cs typeface="+mn-cs"/>
              </a:rPr>
              <a:t>) however that </a:t>
            </a:r>
            <a:r>
              <a:rPr lang="en-GB" sz="1200" i="1" u="sng" kern="1200" dirty="0" smtClean="0">
                <a:solidFill>
                  <a:schemeClr val="tx1"/>
                </a:solidFill>
                <a:latin typeface="Times New Roman" pitchFamily="18" charset="0"/>
                <a:ea typeface="+mn-ea"/>
                <a:cs typeface="+mn-cs"/>
              </a:rPr>
              <a:t>according to George Siemens</a:t>
            </a:r>
            <a:r>
              <a:rPr lang="en-GB" sz="1200" u="sng" kern="120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The concept of </a:t>
            </a:r>
            <a:r>
              <a:rPr lang="en-GB" sz="1200" kern="1200" dirty="0" err="1" smtClean="0">
                <a:solidFill>
                  <a:schemeClr val="tx1"/>
                </a:solidFill>
                <a:latin typeface="Times New Roman" pitchFamily="18" charset="0"/>
                <a:ea typeface="+mn-ea"/>
                <a:cs typeface="+mn-cs"/>
              </a:rPr>
              <a:t>connectivism</a:t>
            </a:r>
            <a:r>
              <a:rPr lang="en-GB" sz="1200" kern="1200" dirty="0" smtClean="0">
                <a:solidFill>
                  <a:schemeClr val="tx1"/>
                </a:solidFill>
                <a:latin typeface="Times New Roman" pitchFamily="18" charset="0"/>
                <a:ea typeface="+mn-ea"/>
                <a:cs typeface="+mn-cs"/>
              </a:rPr>
              <a:t> is the learning theory of the digital age.</a:t>
            </a:r>
            <a:r>
              <a:rPr lang="en-GB" sz="1200" b="1" u="sng" kern="1200" dirty="0" smtClean="0">
                <a:solidFill>
                  <a:schemeClr val="tx1"/>
                </a:solidFill>
                <a:latin typeface="Times New Roman" pitchFamily="18" charset="0"/>
                <a:ea typeface="+mn-ea"/>
                <a:cs typeface="+mn-cs"/>
              </a:rPr>
              <a:t> </a:t>
            </a:r>
            <a:endParaRPr lang="hu-HU" sz="1200" b="1" u="sng" kern="1200" dirty="0" smtClean="0">
              <a:solidFill>
                <a:schemeClr val="tx1"/>
              </a:solidFill>
              <a:latin typeface="Times New Roman" pitchFamily="18" charset="0"/>
              <a:ea typeface="+mn-ea"/>
              <a:cs typeface="+mn-cs"/>
            </a:endParaRPr>
          </a:p>
          <a:p>
            <a:pPr>
              <a:buFont typeface="Arial" pitchFamily="34" charset="0"/>
              <a:buNone/>
            </a:pPr>
            <a:r>
              <a:rPr lang="en-GB" dirty="0" smtClean="0"/>
              <a:t>3. </a:t>
            </a:r>
            <a:r>
              <a:rPr lang="en-GB" dirty="0" err="1" smtClean="0"/>
              <a:t>Tartalom</a:t>
            </a:r>
            <a:r>
              <a:rPr lang="en-GB" dirty="0" smtClean="0"/>
              <a:t> </a:t>
            </a:r>
            <a:endParaRPr lang="hu-HU" dirty="0" smtClean="0"/>
          </a:p>
          <a:p>
            <a:r>
              <a:rPr lang="en-GB" dirty="0" err="1" smtClean="0"/>
              <a:t>Előadásunkban</a:t>
            </a:r>
            <a:r>
              <a:rPr lang="en-GB" dirty="0" smtClean="0"/>
              <a:t> </a:t>
            </a:r>
            <a:r>
              <a:rPr lang="en-GB" dirty="0" err="1" smtClean="0"/>
              <a:t>az</a:t>
            </a:r>
            <a:r>
              <a:rPr lang="en-GB" dirty="0" smtClean="0"/>
              <a:t> </a:t>
            </a:r>
            <a:r>
              <a:rPr lang="en-GB" dirty="0" err="1" smtClean="0"/>
              <a:t>alábbi</a:t>
            </a:r>
            <a:r>
              <a:rPr lang="en-GB" dirty="0" smtClean="0"/>
              <a:t> </a:t>
            </a:r>
            <a:r>
              <a:rPr lang="en-GB" dirty="0" err="1" smtClean="0"/>
              <a:t>témakörökkel</a:t>
            </a:r>
            <a:r>
              <a:rPr lang="en-GB" dirty="0" smtClean="0"/>
              <a:t> </a:t>
            </a:r>
            <a:r>
              <a:rPr lang="en-GB" dirty="0" err="1" smtClean="0"/>
              <a:t>kívánunk</a:t>
            </a:r>
            <a:r>
              <a:rPr lang="en-GB" dirty="0" smtClean="0"/>
              <a:t> </a:t>
            </a:r>
            <a:r>
              <a:rPr lang="en-GB" dirty="0" err="1" smtClean="0"/>
              <a:t>foglakozni</a:t>
            </a:r>
            <a:r>
              <a:rPr lang="en-GB" dirty="0" smtClean="0"/>
              <a:t>:</a:t>
            </a:r>
            <a:endParaRPr lang="hu-HU" dirty="0" smtClean="0"/>
          </a:p>
          <a:p>
            <a:r>
              <a:rPr lang="en-GB" dirty="0" err="1" smtClean="0"/>
              <a:t>Az</a:t>
            </a:r>
            <a:r>
              <a:rPr lang="en-GB" dirty="0" smtClean="0"/>
              <a:t> </a:t>
            </a:r>
            <a:r>
              <a:rPr lang="en-GB" dirty="0" err="1" smtClean="0"/>
              <a:t>újmédiumok</a:t>
            </a:r>
            <a:r>
              <a:rPr lang="en-GB" dirty="0" smtClean="0"/>
              <a:t> </a:t>
            </a:r>
            <a:r>
              <a:rPr lang="en-GB" dirty="0" err="1" smtClean="0"/>
              <a:t>és</a:t>
            </a:r>
            <a:r>
              <a:rPr lang="en-GB" dirty="0" smtClean="0"/>
              <a:t> a </a:t>
            </a:r>
            <a:r>
              <a:rPr lang="en-GB" dirty="0" err="1" smtClean="0"/>
              <a:t>hálózatalapú</a:t>
            </a:r>
            <a:r>
              <a:rPr lang="en-GB" dirty="0" smtClean="0"/>
              <a:t> </a:t>
            </a:r>
            <a:r>
              <a:rPr lang="en-GB" dirty="0" err="1" smtClean="0"/>
              <a:t>tanulás</a:t>
            </a:r>
            <a:r>
              <a:rPr lang="en-GB" dirty="0" smtClean="0"/>
              <a:t> </a:t>
            </a:r>
            <a:r>
              <a:rPr lang="en-GB" dirty="0" err="1" smtClean="0"/>
              <a:t>ismérvei</a:t>
            </a:r>
            <a:endParaRPr lang="hu-HU" dirty="0" smtClean="0"/>
          </a:p>
          <a:p>
            <a:r>
              <a:rPr lang="en-GB" dirty="0" err="1" smtClean="0"/>
              <a:t>Az</a:t>
            </a:r>
            <a:r>
              <a:rPr lang="en-GB" dirty="0" smtClean="0"/>
              <a:t> </a:t>
            </a:r>
            <a:r>
              <a:rPr lang="en-GB" dirty="0" err="1" smtClean="0"/>
              <a:t>empirikus</a:t>
            </a:r>
            <a:r>
              <a:rPr lang="en-GB" dirty="0" smtClean="0"/>
              <a:t> </a:t>
            </a:r>
            <a:r>
              <a:rPr lang="en-GB" dirty="0" err="1" smtClean="0"/>
              <a:t>kutatás</a:t>
            </a:r>
            <a:r>
              <a:rPr lang="en-GB" dirty="0" smtClean="0"/>
              <a:t> </a:t>
            </a:r>
            <a:r>
              <a:rPr lang="en-GB" dirty="0" err="1" smtClean="0"/>
              <a:t>előzményei</a:t>
            </a:r>
            <a:r>
              <a:rPr lang="en-GB" dirty="0" smtClean="0"/>
              <a:t> </a:t>
            </a:r>
            <a:r>
              <a:rPr lang="en-GB" dirty="0" err="1" smtClean="0"/>
              <a:t>és</a:t>
            </a:r>
            <a:r>
              <a:rPr lang="en-GB" dirty="0" smtClean="0"/>
              <a:t> </a:t>
            </a:r>
            <a:r>
              <a:rPr lang="en-GB" dirty="0" err="1" smtClean="0"/>
              <a:t>céljai</a:t>
            </a:r>
            <a:endParaRPr lang="hu-HU" dirty="0" smtClean="0"/>
          </a:p>
          <a:p>
            <a:r>
              <a:rPr lang="en-GB" dirty="0" err="1" smtClean="0"/>
              <a:t>Eredmények</a:t>
            </a:r>
            <a:r>
              <a:rPr lang="en-GB" dirty="0" smtClean="0"/>
              <a:t> </a:t>
            </a:r>
            <a:r>
              <a:rPr lang="en-GB" dirty="0" err="1" smtClean="0"/>
              <a:t>és</a:t>
            </a:r>
            <a:r>
              <a:rPr lang="en-GB" dirty="0" smtClean="0"/>
              <a:t> </a:t>
            </a:r>
            <a:r>
              <a:rPr lang="en-GB" dirty="0" err="1" smtClean="0"/>
              <a:t>következtetések</a:t>
            </a:r>
            <a:r>
              <a:rPr lang="en-GB" dirty="0" smtClean="0"/>
              <a:t> </a:t>
            </a:r>
            <a:endParaRPr lang="hu-HU" dirty="0" smtClean="0"/>
          </a:p>
          <a:p>
            <a:endParaRPr lang="hu-HU" dirty="0" smtClean="0"/>
          </a:p>
        </p:txBody>
      </p:sp>
      <p:sp>
        <p:nvSpPr>
          <p:cNvPr id="52227" name="Dátum helye 3"/>
          <p:cNvSpPr>
            <a:spLocks noGrp="1"/>
          </p:cNvSpPr>
          <p:nvPr>
            <p:ph type="dt" sz="quarter" idx="1"/>
          </p:nvPr>
        </p:nvSpPr>
        <p:spPr>
          <a:noFill/>
        </p:spPr>
        <p:txBody>
          <a:bodyPr/>
          <a:lstStyle/>
          <a:p>
            <a:fld id="{6CF95600-4FDA-4112-9B77-84280E14E0AD}" type="datetime8">
              <a:rPr lang="en-US" smtClean="0"/>
              <a:pPr/>
              <a:t>9/25/2011 8:50 PM</a:t>
            </a:fld>
            <a:endParaRPr lang="en-US" smtClean="0"/>
          </a:p>
        </p:txBody>
      </p:sp>
      <p:sp>
        <p:nvSpPr>
          <p:cNvPr id="52228" name="Élőláb helye 4"/>
          <p:cNvSpPr>
            <a:spLocks noGrp="1"/>
          </p:cNvSpPr>
          <p:nvPr>
            <p:ph type="ftr" sz="quarter" idx="4"/>
          </p:nvPr>
        </p:nvSpPr>
        <p:spPr>
          <a:noFill/>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52229" name="Dia számának helye 5"/>
          <p:cNvSpPr>
            <a:spLocks noGrp="1"/>
          </p:cNvSpPr>
          <p:nvPr>
            <p:ph type="sldNum" sz="quarter" idx="5"/>
          </p:nvPr>
        </p:nvSpPr>
        <p:spPr>
          <a:noFill/>
        </p:spPr>
        <p:txBody>
          <a:bodyPr/>
          <a:lstStyle/>
          <a:p>
            <a:fld id="{71C061DC-92B8-4BD2-9F89-476EC27404A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iakép helye 1"/>
          <p:cNvSpPr>
            <a:spLocks noGrp="1" noRot="1" noChangeAspect="1"/>
          </p:cNvSpPr>
          <p:nvPr>
            <p:ph type="sldImg"/>
          </p:nvPr>
        </p:nvSpPr>
        <p:spPr>
          <a:ln/>
        </p:spPr>
      </p:sp>
      <p:sp>
        <p:nvSpPr>
          <p:cNvPr id="3" name="Jegyzetek helye 2"/>
          <p:cNvSpPr>
            <a:spLocks noGrp="1"/>
          </p:cNvSpPr>
          <p:nvPr>
            <p:ph type="body" idx="1"/>
          </p:nvPr>
        </p:nvSpPr>
        <p:spPr>
          <a:xfrm>
            <a:off x="685800" y="4343400"/>
            <a:ext cx="5486400" cy="3867150"/>
          </a:xfrm>
        </p:spPr>
        <p:txBody>
          <a:bodyPr>
            <a:normAutofit fontScale="25000" lnSpcReduction="20000"/>
          </a:bodyPr>
          <a:lstStyle/>
          <a:p>
            <a:pPr lvl="0"/>
            <a:r>
              <a:rPr lang="hu-HU" sz="1200" b="1" u="sng" kern="1200" dirty="0" smtClean="0">
                <a:solidFill>
                  <a:schemeClr val="tx1"/>
                </a:solidFill>
                <a:latin typeface="Times New Roman" pitchFamily="18" charset="0"/>
                <a:ea typeface="+mn-ea"/>
                <a:cs typeface="+mn-cs"/>
              </a:rPr>
              <a:t>4. </a:t>
            </a:r>
            <a:r>
              <a:rPr lang="en-GB" sz="1200" b="1" u="sng" kern="1200" dirty="0" smtClean="0">
                <a:solidFill>
                  <a:schemeClr val="tx1"/>
                </a:solidFill>
                <a:latin typeface="Times New Roman" pitchFamily="18" charset="0"/>
                <a:ea typeface="+mn-ea"/>
                <a:cs typeface="+mn-cs"/>
              </a:rPr>
              <a:t>The concept little, big and community media 1:40’</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Here you see basically one of the</a:t>
            </a:r>
            <a:r>
              <a:rPr lang="hu-HU" sz="1200" kern="120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main effects of my  presentation- the explanation of the </a:t>
            </a:r>
            <a:r>
              <a:rPr lang="en-GB" sz="1200" i="1" kern="1200" dirty="0" smtClean="0">
                <a:solidFill>
                  <a:schemeClr val="tx1"/>
                </a:solidFill>
                <a:latin typeface="Times New Roman" pitchFamily="18" charset="0"/>
                <a:ea typeface="+mn-ea"/>
                <a:cs typeface="+mn-cs"/>
              </a:rPr>
              <a:t>little, big and social media </a:t>
            </a:r>
            <a:r>
              <a:rPr lang="en-GB" sz="1200" kern="1200" dirty="0" smtClean="0">
                <a:solidFill>
                  <a:schemeClr val="tx1"/>
                </a:solidFill>
                <a:latin typeface="Times New Roman" pitchFamily="18" charset="0"/>
                <a:ea typeface="+mn-ea"/>
                <a:cs typeface="+mn-cs"/>
              </a:rPr>
              <a:t>concept. </a:t>
            </a:r>
            <a:endParaRPr lang="hu-HU"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1. As you see little media concept is relating to personal communication- one to one communication. </a:t>
            </a:r>
            <a:endParaRPr lang="hu-HU"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2. The second one the big media (or mass-media) in which we know press and broadcast which is </a:t>
            </a:r>
            <a:r>
              <a:rPr lang="en-GB" sz="1200" b="1" kern="1200" dirty="0" smtClean="0">
                <a:solidFill>
                  <a:schemeClr val="tx1"/>
                </a:solidFill>
                <a:latin typeface="Times New Roman" pitchFamily="18" charset="0"/>
                <a:ea typeface="+mn-ea"/>
                <a:cs typeface="+mn-cs"/>
              </a:rPr>
              <a:t>one</a:t>
            </a:r>
            <a:r>
              <a:rPr lang="en-GB" sz="1200" kern="1200" dirty="0" smtClean="0">
                <a:solidFill>
                  <a:schemeClr val="tx1"/>
                </a:solidFill>
                <a:latin typeface="Times New Roman" pitchFamily="18" charset="0"/>
                <a:ea typeface="+mn-ea"/>
                <a:cs typeface="+mn-cs"/>
              </a:rPr>
              <a:t> sender sends message to </a:t>
            </a:r>
            <a:r>
              <a:rPr lang="en-GB" sz="1200" b="1" kern="1200" dirty="0" smtClean="0">
                <a:solidFill>
                  <a:schemeClr val="tx1"/>
                </a:solidFill>
                <a:latin typeface="Times New Roman" pitchFamily="18" charset="0"/>
                <a:ea typeface="+mn-ea"/>
                <a:cs typeface="+mn-cs"/>
              </a:rPr>
              <a:t>many</a:t>
            </a:r>
            <a:r>
              <a:rPr lang="en-GB" sz="1200" kern="1200" dirty="0" smtClean="0">
                <a:solidFill>
                  <a:schemeClr val="tx1"/>
                </a:solidFill>
                <a:latin typeface="Times New Roman" pitchFamily="18" charset="0"/>
                <a:ea typeface="+mn-ea"/>
                <a:cs typeface="+mn-cs"/>
              </a:rPr>
              <a:t> receivers, and also we are going to look at social media – according to Bailey, Bowman and Willis–.</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I would like to use the words of three researchers to describe these concepts (little, big, and social media). </a:t>
            </a:r>
            <a:r>
              <a:rPr lang="en-GB" sz="1200" b="1" u="sng" kern="1200" dirty="0" smtClean="0">
                <a:solidFill>
                  <a:schemeClr val="tx1"/>
                </a:solidFill>
                <a:latin typeface="Times New Roman" pitchFamily="18" charset="0"/>
                <a:ea typeface="+mn-ea"/>
                <a:cs typeface="+mn-cs"/>
              </a:rPr>
              <a:t>in </a:t>
            </a:r>
            <a:r>
              <a:rPr lang="en-GB" sz="1200" b="1" u="sng" kern="1200" dirty="0" err="1" smtClean="0">
                <a:solidFill>
                  <a:schemeClr val="tx1"/>
                </a:solidFill>
                <a:latin typeface="Times New Roman" pitchFamily="18" charset="0"/>
                <a:ea typeface="+mn-ea"/>
                <a:cs typeface="+mn-cs"/>
              </a:rPr>
              <a:t>wich</a:t>
            </a:r>
            <a:endParaRPr lang="hu-HU"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For example, telephoning is </a:t>
            </a:r>
            <a:r>
              <a:rPr lang="en-GB" sz="1200" u="sng" kern="1200" dirty="0" smtClean="0">
                <a:solidFill>
                  <a:schemeClr val="tx1"/>
                </a:solidFill>
                <a:latin typeface="Times New Roman" pitchFamily="18" charset="0"/>
                <a:ea typeface="+mn-ea"/>
                <a:cs typeface="+mn-cs"/>
              </a:rPr>
              <a:t>little</a:t>
            </a:r>
            <a:r>
              <a:rPr lang="en-GB" sz="1200" kern="1200" dirty="0" smtClean="0">
                <a:solidFill>
                  <a:schemeClr val="tx1"/>
                </a:solidFill>
                <a:latin typeface="Times New Roman" pitchFamily="18" charset="0"/>
                <a:ea typeface="+mn-ea"/>
                <a:cs typeface="+mn-cs"/>
              </a:rPr>
              <a:t> media –1:1</a:t>
            </a:r>
            <a:endParaRPr lang="hu-HU" sz="1200" kern="1200" dirty="0" smtClean="0">
              <a:solidFill>
                <a:schemeClr val="tx1"/>
              </a:solidFill>
              <a:latin typeface="Times New Roman" pitchFamily="18" charset="0"/>
              <a:ea typeface="+mn-ea"/>
              <a:cs typeface="+mn-cs"/>
            </a:endParaRPr>
          </a:p>
          <a:p>
            <a:pPr lvl="0"/>
            <a:r>
              <a:rPr lang="en-GB" sz="1200" u="sng" kern="1200" dirty="0" smtClean="0">
                <a:solidFill>
                  <a:schemeClr val="tx1"/>
                </a:solidFill>
                <a:latin typeface="Times New Roman" pitchFamily="18" charset="0"/>
                <a:ea typeface="+mn-ea"/>
                <a:cs typeface="+mn-cs"/>
              </a:rPr>
              <a:t>Big</a:t>
            </a:r>
            <a:r>
              <a:rPr lang="en-GB" sz="1200" kern="1200" dirty="0" smtClean="0">
                <a:solidFill>
                  <a:schemeClr val="tx1"/>
                </a:solidFill>
                <a:latin typeface="Times New Roman" pitchFamily="18" charset="0"/>
                <a:ea typeface="+mn-ea"/>
                <a:cs typeface="+mn-cs"/>
              </a:rPr>
              <a:t> media - mass communication </a:t>
            </a:r>
            <a:r>
              <a:rPr lang="en-GB" sz="1200" kern="1200" dirty="0" err="1" smtClean="0">
                <a:solidFill>
                  <a:schemeClr val="tx1"/>
                </a:solidFill>
                <a:latin typeface="Times New Roman" pitchFamily="18" charset="0"/>
                <a:ea typeface="+mn-ea"/>
                <a:cs typeface="+mn-cs"/>
              </a:rPr>
              <a:t>esetén</a:t>
            </a:r>
            <a:r>
              <a:rPr lang="en-GB" sz="1200" kern="1200" dirty="0" smtClean="0">
                <a:solidFill>
                  <a:schemeClr val="tx1"/>
                </a:solidFill>
                <a:latin typeface="Times New Roman" pitchFamily="18" charset="0"/>
                <a:ea typeface="+mn-ea"/>
                <a:cs typeface="+mn-cs"/>
              </a:rPr>
              <a:t> &lt;</a:t>
            </a:r>
            <a:r>
              <a:rPr lang="en-GB" sz="1200" b="1" u="sng" kern="1200" dirty="0" smtClean="0">
                <a:solidFill>
                  <a:schemeClr val="tx1"/>
                </a:solidFill>
                <a:latin typeface="Times New Roman" pitchFamily="18" charset="0"/>
                <a:ea typeface="+mn-ea"/>
                <a:cs typeface="+mn-cs"/>
              </a:rPr>
              <a:t>in case off</a:t>
            </a:r>
            <a:r>
              <a:rPr lang="en-GB" sz="1200" kern="1200" dirty="0" smtClean="0">
                <a:solidFill>
                  <a:schemeClr val="tx1"/>
                </a:solidFill>
                <a:latin typeface="Times New Roman" pitchFamily="18" charset="0"/>
                <a:ea typeface="+mn-ea"/>
                <a:cs typeface="+mn-cs"/>
              </a:rPr>
              <a:t>&gt;“one person speaks to many listeners and viewers”.,(for example i.e. the Dallas soap  series). 1:n</a:t>
            </a:r>
            <a:endParaRPr lang="hu-HU" sz="1200" kern="1200" dirty="0" smtClean="0">
              <a:solidFill>
                <a:schemeClr val="tx1"/>
              </a:solidFill>
              <a:latin typeface="Times New Roman" pitchFamily="18" charset="0"/>
              <a:ea typeface="+mn-ea"/>
              <a:cs typeface="+mn-cs"/>
            </a:endParaRPr>
          </a:p>
          <a:p>
            <a:pPr lvl="0"/>
            <a:r>
              <a:rPr lang="en-GB" sz="1200" u="sng" kern="1200" dirty="0" smtClean="0">
                <a:solidFill>
                  <a:schemeClr val="tx1"/>
                </a:solidFill>
                <a:latin typeface="Times New Roman" pitchFamily="18" charset="0"/>
                <a:ea typeface="+mn-ea"/>
                <a:cs typeface="+mn-cs"/>
              </a:rPr>
              <a:t>Social media</a:t>
            </a:r>
            <a:r>
              <a:rPr lang="en-GB" sz="1200" kern="1200" dirty="0" smtClean="0">
                <a:solidFill>
                  <a:schemeClr val="tx1"/>
                </a:solidFill>
                <a:latin typeface="Times New Roman" pitchFamily="18" charset="0"/>
                <a:ea typeface="+mn-ea"/>
                <a:cs typeface="+mn-cs"/>
              </a:rPr>
              <a:t>: p2p, 1:n, n:n, n:1 </a:t>
            </a:r>
            <a:endParaRPr lang="hu-HU"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The web 2.0 helps the development of social media p2p, 1: n, n:n, n:1 (one to one, p2p. ( </a:t>
            </a:r>
            <a:r>
              <a:rPr lang="en-GB" sz="1200" kern="1200" dirty="0" err="1" smtClean="0">
                <a:solidFill>
                  <a:schemeClr val="tx1"/>
                </a:solidFill>
                <a:latin typeface="Times New Roman" pitchFamily="18" charset="0"/>
                <a:ea typeface="+mn-ea"/>
                <a:cs typeface="+mn-cs"/>
              </a:rPr>
              <a:t>Stb</a:t>
            </a:r>
            <a:r>
              <a:rPr lang="en-GB" sz="1200" kern="1200" dirty="0" smtClean="0">
                <a:solidFill>
                  <a:schemeClr val="tx1"/>
                </a:solidFill>
                <a:latin typeface="Times New Roman" pitchFamily="18" charset="0"/>
                <a:ea typeface="+mn-ea"/>
                <a:cs typeface="+mn-cs"/>
              </a:rPr>
              <a:t>: And so forth)</a:t>
            </a:r>
            <a:endParaRPr lang="hu-HU" sz="1200" kern="1200" dirty="0" smtClean="0">
              <a:solidFill>
                <a:schemeClr val="tx1"/>
              </a:solidFill>
              <a:latin typeface="Times New Roman" pitchFamily="18" charset="0"/>
              <a:ea typeface="+mn-ea"/>
              <a:cs typeface="+mn-cs"/>
            </a:endParaRPr>
          </a:p>
          <a:p>
            <a:r>
              <a:rPr lang="en-GB" sz="1200" b="1" u="sng" kern="1200" dirty="0" smtClean="0">
                <a:solidFill>
                  <a:schemeClr val="tx1"/>
                </a:solidFill>
                <a:latin typeface="Times New Roman" pitchFamily="18" charset="0"/>
                <a:ea typeface="+mn-ea"/>
                <a:cs typeface="+mn-cs"/>
              </a:rPr>
              <a:t>For example,</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E-mail: from many to many, n:n many to many</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message wall:  communication from one to many </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Mass protest, freezing servers: many to one.</a:t>
            </a:r>
            <a:endParaRPr lang="hu-HU" sz="1200" kern="1200" dirty="0" smtClean="0">
              <a:solidFill>
                <a:schemeClr val="tx1"/>
              </a:solidFill>
              <a:latin typeface="Times New Roman" pitchFamily="18" charset="0"/>
              <a:ea typeface="+mn-ea"/>
              <a:cs typeface="+mn-cs"/>
            </a:endParaRPr>
          </a:p>
          <a:p>
            <a:pPr lvl="0"/>
            <a:r>
              <a:rPr lang="en-GB" sz="1200" b="1" kern="1200" dirty="0" smtClean="0">
                <a:solidFill>
                  <a:schemeClr val="tx1"/>
                </a:solidFill>
                <a:latin typeface="Times New Roman" pitchFamily="18" charset="0"/>
                <a:ea typeface="+mn-ea"/>
                <a:cs typeface="+mn-cs"/>
              </a:rPr>
              <a:t>Me media</a:t>
            </a:r>
            <a:r>
              <a:rPr lang="en-GB" sz="1200" kern="1200" dirty="0" smtClean="0">
                <a:solidFill>
                  <a:schemeClr val="tx1"/>
                </a:solidFill>
                <a:latin typeface="Times New Roman" pitchFamily="18" charset="0"/>
                <a:ea typeface="+mn-ea"/>
                <a:cs typeface="+mn-cs"/>
              </a:rPr>
              <a:t> include: blogosphere,</a:t>
            </a:r>
            <a:endParaRPr lang="hu-HU" sz="1200" kern="1200" dirty="0" smtClean="0">
              <a:solidFill>
                <a:schemeClr val="tx1"/>
              </a:solidFill>
              <a:latin typeface="Times New Roman" pitchFamily="18" charset="0"/>
              <a:ea typeface="+mn-ea"/>
              <a:cs typeface="+mn-cs"/>
            </a:endParaRPr>
          </a:p>
          <a:p>
            <a:pPr lvl="0"/>
            <a:r>
              <a:rPr lang="en-GB" sz="1200" b="1" kern="1200" dirty="0" smtClean="0">
                <a:solidFill>
                  <a:schemeClr val="tx1"/>
                </a:solidFill>
                <a:latin typeface="Times New Roman" pitchFamily="18" charset="0"/>
                <a:ea typeface="+mn-ea"/>
                <a:cs typeface="+mn-cs"/>
              </a:rPr>
              <a:t>We media</a:t>
            </a:r>
            <a:r>
              <a:rPr lang="en-GB" sz="1200" kern="1200" dirty="0" smtClean="0">
                <a:solidFill>
                  <a:schemeClr val="tx1"/>
                </a:solidFill>
                <a:latin typeface="Times New Roman" pitchFamily="18" charset="0"/>
                <a:ea typeface="+mn-ea"/>
                <a:cs typeface="+mn-cs"/>
              </a:rPr>
              <a:t> involve: participatory (civil) media</a:t>
            </a:r>
            <a:endParaRPr lang="hu-HU" sz="1200" kern="1200" dirty="0" smtClean="0">
              <a:solidFill>
                <a:schemeClr val="tx1"/>
              </a:solidFill>
              <a:latin typeface="Times New Roman" pitchFamily="18" charset="0"/>
              <a:ea typeface="+mn-ea"/>
              <a:cs typeface="+mn-cs"/>
            </a:endParaRPr>
          </a:p>
          <a:p>
            <a:pPr>
              <a:lnSpc>
                <a:spcPct val="80000"/>
              </a:lnSpc>
            </a:pPr>
            <a:endParaRPr lang="hu-HU" sz="3200" u="sng" dirty="0" smtClean="0"/>
          </a:p>
        </p:txBody>
      </p:sp>
      <p:sp>
        <p:nvSpPr>
          <p:cNvPr id="54275" name="Dia számának helye 3"/>
          <p:cNvSpPr>
            <a:spLocks noGrp="1"/>
          </p:cNvSpPr>
          <p:nvPr>
            <p:ph type="sldNum" sz="quarter" idx="5"/>
          </p:nvPr>
        </p:nvSpPr>
        <p:spPr>
          <a:noFill/>
        </p:spPr>
        <p:txBody>
          <a:bodyPr/>
          <a:lstStyle/>
          <a:p>
            <a:fld id="{2008E6B1-C9B2-4D65-931B-90FA803042DE}" type="slidenum">
              <a:rPr lang="hu-HU" smtClean="0">
                <a:solidFill>
                  <a:srgbClr val="000000"/>
                </a:solidFill>
              </a:rPr>
              <a:pPr/>
              <a:t>4</a:t>
            </a:fld>
            <a:endParaRPr lang="hu-HU"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iakép helye 1"/>
          <p:cNvSpPr>
            <a:spLocks noGrp="1" noRot="1" noChangeAspect="1"/>
          </p:cNvSpPr>
          <p:nvPr>
            <p:ph type="sldImg"/>
          </p:nvPr>
        </p:nvSpPr>
        <p:spPr>
          <a:ln/>
        </p:spPr>
      </p:sp>
      <p:sp>
        <p:nvSpPr>
          <p:cNvPr id="3" name="Jegyzetek helye 2"/>
          <p:cNvSpPr>
            <a:spLocks noGrp="1"/>
          </p:cNvSpPr>
          <p:nvPr>
            <p:ph type="body" idx="1"/>
          </p:nvPr>
        </p:nvSpPr>
        <p:spPr/>
        <p:txBody>
          <a:bodyPr>
            <a:normAutofit/>
          </a:bodyPr>
          <a:lstStyle/>
          <a:p>
            <a:pPr lvl="0"/>
            <a:r>
              <a:rPr lang="hu-HU" sz="1200" b="1" kern="1200" dirty="0" smtClean="0">
                <a:solidFill>
                  <a:schemeClr val="tx1"/>
                </a:solidFill>
                <a:latin typeface="Times New Roman" pitchFamily="18" charset="0"/>
                <a:ea typeface="+mn-ea"/>
                <a:cs typeface="+mn-cs"/>
              </a:rPr>
              <a:t>5. </a:t>
            </a:r>
            <a:r>
              <a:rPr lang="en-GB" sz="1200" b="1" kern="1200" dirty="0" smtClean="0">
                <a:solidFill>
                  <a:schemeClr val="tx1"/>
                </a:solidFill>
                <a:latin typeface="Times New Roman" pitchFamily="18" charset="0"/>
                <a:ea typeface="+mn-ea"/>
                <a:cs typeface="+mn-cs"/>
              </a:rPr>
              <a:t>This line shows -The grouping of media in the post-modern era. </a:t>
            </a:r>
            <a:endParaRPr lang="hu-HU" sz="1200" kern="1200" dirty="0" smtClean="0">
              <a:solidFill>
                <a:schemeClr val="tx1"/>
              </a:solidFill>
              <a:latin typeface="Times New Roman" pitchFamily="18" charset="0"/>
              <a:ea typeface="+mn-ea"/>
              <a:cs typeface="+mn-cs"/>
            </a:endParaRPr>
          </a:p>
          <a:p>
            <a:r>
              <a:rPr lang="en-GB" sz="1200" b="1" kern="1200" dirty="0" smtClean="0">
                <a:solidFill>
                  <a:schemeClr val="tx1"/>
                </a:solidFill>
                <a:latin typeface="Times New Roman" pitchFamily="18" charset="0"/>
                <a:ea typeface="+mn-ea"/>
                <a:cs typeface="+mn-cs"/>
              </a:rPr>
              <a:t>What you can see that mass media was primarily from</a:t>
            </a:r>
            <a:endParaRPr lang="hu-HU" sz="1200" kern="1200" dirty="0" smtClean="0">
              <a:solidFill>
                <a:schemeClr val="tx1"/>
              </a:solidFill>
              <a:latin typeface="Times New Roman" pitchFamily="18" charset="0"/>
              <a:ea typeface="+mn-ea"/>
              <a:cs typeface="+mn-cs"/>
            </a:endParaRPr>
          </a:p>
          <a:p>
            <a:r>
              <a:rPr lang="en-GB" sz="1200" b="1" u="sng" kern="1200" dirty="0" smtClean="0">
                <a:solidFill>
                  <a:schemeClr val="tx1"/>
                </a:solidFill>
                <a:latin typeface="Times New Roman" pitchFamily="18" charset="0"/>
                <a:ea typeface="+mn-ea"/>
                <a:cs typeface="+mn-cs"/>
              </a:rPr>
              <a:t>First</a:t>
            </a:r>
            <a:r>
              <a:rPr lang="en-GB" sz="1200" kern="1200" dirty="0" smtClean="0">
                <a:solidFill>
                  <a:schemeClr val="tx1"/>
                </a:solidFill>
                <a:latin typeface="Times New Roman" pitchFamily="18" charset="0"/>
                <a:ea typeface="+mn-ea"/>
                <a:cs typeface="+mn-cs"/>
              </a:rPr>
              <a:t> I. 1870s – 1980s → Mass communication (Newspapers, broadcast) </a:t>
            </a:r>
            <a:endParaRPr lang="hu-HU" sz="1200" kern="1200" dirty="0" smtClean="0">
              <a:solidFill>
                <a:schemeClr val="tx1"/>
              </a:solidFill>
              <a:latin typeface="Times New Roman" pitchFamily="18" charset="0"/>
              <a:ea typeface="+mn-ea"/>
              <a:cs typeface="+mn-cs"/>
            </a:endParaRPr>
          </a:p>
          <a:p>
            <a:r>
              <a:rPr lang="en-GB" sz="1200" b="1" u="sng" kern="1200" dirty="0" smtClean="0">
                <a:solidFill>
                  <a:schemeClr val="tx1"/>
                </a:solidFill>
                <a:latin typeface="Times New Roman" pitchFamily="18" charset="0"/>
                <a:ea typeface="+mn-ea"/>
                <a:cs typeface="+mn-cs"/>
              </a:rPr>
              <a:t>Second</a:t>
            </a:r>
            <a:r>
              <a:rPr lang="en-GB" sz="1200" kern="1200" dirty="0" smtClean="0">
                <a:solidFill>
                  <a:schemeClr val="tx1"/>
                </a:solidFill>
                <a:latin typeface="Times New Roman" pitchFamily="18" charset="0"/>
                <a:ea typeface="+mn-ea"/>
                <a:cs typeface="+mn-cs"/>
              </a:rPr>
              <a:t> II. The digital channels appearing form masses of media in 1990s  →Masses of media channels  (Digital channels) </a:t>
            </a:r>
            <a:endParaRPr lang="hu-HU" sz="1200" kern="1200" dirty="0" smtClean="0">
              <a:solidFill>
                <a:schemeClr val="tx1"/>
              </a:solidFill>
              <a:latin typeface="Times New Roman" pitchFamily="18" charset="0"/>
              <a:ea typeface="+mn-ea"/>
              <a:cs typeface="+mn-cs"/>
            </a:endParaRPr>
          </a:p>
          <a:p>
            <a:r>
              <a:rPr lang="en-GB" sz="1200" b="1" u="sng" kern="1200" dirty="0" smtClean="0">
                <a:solidFill>
                  <a:schemeClr val="tx1"/>
                </a:solidFill>
                <a:latin typeface="Times New Roman" pitchFamily="18" charset="0"/>
                <a:ea typeface="+mn-ea"/>
                <a:cs typeface="+mn-cs"/>
              </a:rPr>
              <a:t>Third</a:t>
            </a:r>
            <a:r>
              <a:rPr lang="en-GB" sz="1200" kern="1200" dirty="0" smtClean="0">
                <a:solidFill>
                  <a:schemeClr val="tx1"/>
                </a:solidFill>
                <a:latin typeface="Times New Roman" pitchFamily="18" charset="0"/>
                <a:ea typeface="+mn-ea"/>
                <a:cs typeface="+mn-cs"/>
              </a:rPr>
              <a:t> III. and in  2000s    →Me media appears as we mention in case of (web </a:t>
            </a:r>
            <a:r>
              <a:rPr lang="hu-HU" sz="1200" kern="1200" dirty="0" smtClean="0">
                <a:solidFill>
                  <a:schemeClr val="tx1"/>
                </a:solidFill>
                <a:latin typeface="Times New Roman" pitchFamily="18" charset="0"/>
                <a:ea typeface="+mn-ea"/>
                <a:cs typeface="+mn-cs"/>
              </a:rPr>
              <a:t>b</a:t>
            </a:r>
            <a:r>
              <a:rPr lang="en-GB" sz="1200" kern="1200" dirty="0" smtClean="0">
                <a:solidFill>
                  <a:schemeClr val="tx1"/>
                </a:solidFill>
                <a:latin typeface="Times New Roman" pitchFamily="18" charset="0"/>
                <a:ea typeface="+mn-ea"/>
                <a:cs typeface="+mn-cs"/>
              </a:rPr>
              <a:t>logs, personal. publications) </a:t>
            </a:r>
            <a:endParaRPr lang="hu-HU" sz="1200" kern="1200" dirty="0" smtClean="0">
              <a:solidFill>
                <a:schemeClr val="tx1"/>
              </a:solidFill>
              <a:latin typeface="Times New Roman" pitchFamily="18" charset="0"/>
              <a:ea typeface="+mn-ea"/>
              <a:cs typeface="+mn-cs"/>
            </a:endParaRPr>
          </a:p>
          <a:p>
            <a:r>
              <a:rPr lang="en-GB" sz="1200" b="1" u="sng" kern="1200" dirty="0" smtClean="0">
                <a:solidFill>
                  <a:schemeClr val="tx1"/>
                </a:solidFill>
                <a:latin typeface="Times New Roman" pitchFamily="18" charset="0"/>
                <a:ea typeface="+mn-ea"/>
                <a:cs typeface="+mn-cs"/>
              </a:rPr>
              <a:t>Finally</a:t>
            </a:r>
            <a:r>
              <a:rPr lang="hu-HU" sz="1200" b="1" u="sng" kern="1200" dirty="0" smtClean="0">
                <a:solidFill>
                  <a:schemeClr val="tx1"/>
                </a:solidFill>
                <a:latin typeface="Times New Roman" pitchFamily="18" charset="0"/>
                <a:ea typeface="+mn-ea"/>
                <a:cs typeface="+mn-cs"/>
              </a:rPr>
              <a:t> </a:t>
            </a:r>
            <a:r>
              <a:rPr lang="hu-HU" dirty="0" err="1" smtClean="0"/>
              <a:t>fourth</a:t>
            </a:r>
            <a:r>
              <a:rPr lang="en-GB" sz="1200" kern="1200" dirty="0" smtClean="0">
                <a:solidFill>
                  <a:schemeClr val="tx1"/>
                </a:solidFill>
                <a:latin typeface="Times New Roman" pitchFamily="18" charset="0"/>
                <a:ea typeface="+mn-ea"/>
                <a:cs typeface="+mn-cs"/>
              </a:rPr>
              <a:t> IV. </a:t>
            </a:r>
            <a:r>
              <a:rPr lang="hu-HU" sz="1200" kern="1200" dirty="0" err="1" smtClean="0">
                <a:solidFill>
                  <a:schemeClr val="tx1"/>
                </a:solidFill>
                <a:latin typeface="Times New Roman" pitchFamily="18" charset="0"/>
                <a:ea typeface="+mn-ea"/>
                <a:cs typeface="+mn-cs"/>
              </a:rPr>
              <a:t>From</a:t>
            </a:r>
            <a:r>
              <a:rPr lang="hu-HU" sz="1200" kern="120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2004 – → The “We” media ( or the participatory, citizen (civil) journalism) appears.(</a:t>
            </a:r>
            <a:r>
              <a:rPr lang="en-GB" sz="1200" kern="1200" dirty="0" err="1" smtClean="0">
                <a:solidFill>
                  <a:schemeClr val="tx1"/>
                </a:solidFill>
                <a:latin typeface="Times New Roman" pitchFamily="18" charset="0"/>
                <a:ea typeface="+mn-ea"/>
                <a:cs typeface="+mn-cs"/>
              </a:rPr>
              <a:t>megjelenik</a:t>
            </a:r>
            <a:r>
              <a:rPr lang="en-GB" sz="1200" kern="1200" dirty="0" smtClean="0">
                <a:solidFill>
                  <a:schemeClr val="tx1"/>
                </a:solidFill>
                <a:latin typeface="Times New Roman" pitchFamily="18" charset="0"/>
                <a:ea typeface="+mn-ea"/>
                <a:cs typeface="+mn-cs"/>
              </a:rPr>
              <a:t>)</a:t>
            </a:r>
            <a:endParaRPr lang="hu-HU" sz="1200" kern="1200" dirty="0" smtClean="0">
              <a:solidFill>
                <a:schemeClr val="tx1"/>
              </a:solidFill>
              <a:latin typeface="Times New Roman" pitchFamily="18" charset="0"/>
              <a:ea typeface="+mn-ea"/>
              <a:cs typeface="+mn-cs"/>
            </a:endParaRPr>
          </a:p>
          <a:p>
            <a:r>
              <a:rPr lang="en-GB" sz="1200" b="1" kern="1200" dirty="0" smtClean="0">
                <a:solidFill>
                  <a:schemeClr val="tx1"/>
                </a:solidFill>
                <a:latin typeface="Times New Roman" pitchFamily="18" charset="0"/>
                <a:ea typeface="+mn-ea"/>
                <a:cs typeface="+mn-cs"/>
              </a:rPr>
              <a:t>What is the future/What is expected?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first of all the evolution of My media and We media from the Mass media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or The evolution of the professional producer from the simple user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and the new concept the  pro-</a:t>
            </a:r>
            <a:r>
              <a:rPr lang="en-GB" sz="1200" kern="1200" dirty="0" err="1" smtClean="0">
                <a:solidFill>
                  <a:schemeClr val="tx1"/>
                </a:solidFill>
                <a:latin typeface="Times New Roman" pitchFamily="18" charset="0"/>
                <a:ea typeface="+mn-ea"/>
                <a:cs typeface="+mn-cs"/>
              </a:rPr>
              <a:t>sumer</a:t>
            </a:r>
            <a:r>
              <a:rPr lang="en-GB" sz="1200" kern="1200" dirty="0" smtClean="0">
                <a:solidFill>
                  <a:schemeClr val="tx1"/>
                </a:solidFill>
                <a:latin typeface="Times New Roman" pitchFamily="18" charset="0"/>
                <a:ea typeface="+mn-ea"/>
                <a:cs typeface="+mn-cs"/>
              </a:rPr>
              <a:t> from the  consumer.</a:t>
            </a:r>
            <a:endParaRPr lang="hu-HU" sz="1200" kern="1200" dirty="0" smtClean="0">
              <a:solidFill>
                <a:schemeClr val="tx1"/>
              </a:solidFill>
              <a:latin typeface="Times New Roman" pitchFamily="18" charset="0"/>
              <a:ea typeface="+mn-ea"/>
              <a:cs typeface="+mn-cs"/>
            </a:endParaRPr>
          </a:p>
          <a:p>
            <a:pPr>
              <a:lnSpc>
                <a:spcPct val="80000"/>
              </a:lnSpc>
            </a:pPr>
            <a:endParaRPr lang="hu-HU" sz="900" dirty="0" smtClean="0"/>
          </a:p>
          <a:p>
            <a:pPr>
              <a:lnSpc>
                <a:spcPct val="80000"/>
              </a:lnSpc>
            </a:pPr>
            <a:r>
              <a:rPr lang="en-GB" sz="900" dirty="0" smtClean="0"/>
              <a:t>5. A </a:t>
            </a:r>
            <a:r>
              <a:rPr lang="en-GB" sz="900" dirty="0" err="1" smtClean="0"/>
              <a:t>médiumok</a:t>
            </a:r>
            <a:r>
              <a:rPr lang="en-GB" sz="900" dirty="0" smtClean="0"/>
              <a:t> </a:t>
            </a:r>
            <a:r>
              <a:rPr lang="en-GB" sz="900" dirty="0" err="1" smtClean="0"/>
              <a:t>posztmodernkori</a:t>
            </a:r>
            <a:r>
              <a:rPr lang="en-GB" sz="900" dirty="0" smtClean="0"/>
              <a:t> </a:t>
            </a:r>
            <a:r>
              <a:rPr lang="en-GB" sz="900" dirty="0" err="1" smtClean="0"/>
              <a:t>csoportosítása</a:t>
            </a:r>
            <a:r>
              <a:rPr lang="en-GB" sz="900" dirty="0" smtClean="0"/>
              <a:t>:</a:t>
            </a:r>
            <a:endParaRPr lang="hu-HU" sz="900" dirty="0" smtClean="0"/>
          </a:p>
          <a:p>
            <a:pPr>
              <a:lnSpc>
                <a:spcPct val="80000"/>
              </a:lnSpc>
            </a:pPr>
            <a:r>
              <a:rPr lang="en-GB" sz="900" dirty="0" err="1" smtClean="0"/>
              <a:t>Tömegkommunikáció</a:t>
            </a:r>
            <a:endParaRPr lang="hu-HU" sz="900" dirty="0" smtClean="0"/>
          </a:p>
          <a:p>
            <a:pPr>
              <a:lnSpc>
                <a:spcPct val="80000"/>
              </a:lnSpc>
            </a:pPr>
            <a:r>
              <a:rPr lang="en-GB" sz="900" dirty="0" err="1" smtClean="0"/>
              <a:t>Tömeges</a:t>
            </a:r>
            <a:r>
              <a:rPr lang="en-GB" sz="900" dirty="0" smtClean="0"/>
              <a:t> </a:t>
            </a:r>
            <a:r>
              <a:rPr lang="en-GB" sz="900" dirty="0" err="1" smtClean="0"/>
              <a:t>médiumok</a:t>
            </a:r>
            <a:r>
              <a:rPr lang="en-GB" sz="900" dirty="0" smtClean="0"/>
              <a:t> (</a:t>
            </a:r>
            <a:r>
              <a:rPr lang="en-GB" sz="900" dirty="0" err="1" smtClean="0"/>
              <a:t>digitális</a:t>
            </a:r>
            <a:r>
              <a:rPr lang="en-GB" sz="900" dirty="0" smtClean="0"/>
              <a:t> </a:t>
            </a:r>
            <a:r>
              <a:rPr lang="en-GB" sz="900" dirty="0" err="1" smtClean="0"/>
              <a:t>csatornák</a:t>
            </a:r>
            <a:r>
              <a:rPr lang="en-GB" sz="900" dirty="0" smtClean="0"/>
              <a:t>)</a:t>
            </a:r>
            <a:endParaRPr lang="hu-HU" sz="900" dirty="0" smtClean="0"/>
          </a:p>
          <a:p>
            <a:pPr>
              <a:lnSpc>
                <a:spcPct val="80000"/>
              </a:lnSpc>
            </a:pPr>
            <a:r>
              <a:rPr lang="en-GB" sz="900" dirty="0" err="1" smtClean="0"/>
              <a:t>Szemelyes</a:t>
            </a:r>
            <a:r>
              <a:rPr lang="en-GB" sz="900" dirty="0" smtClean="0"/>
              <a:t> </a:t>
            </a:r>
            <a:r>
              <a:rPr lang="en-GB" sz="900" dirty="0" err="1" smtClean="0"/>
              <a:t>publikációk</a:t>
            </a:r>
            <a:r>
              <a:rPr lang="en-GB" sz="900" dirty="0" smtClean="0"/>
              <a:t> (</a:t>
            </a:r>
            <a:r>
              <a:rPr lang="en-GB" sz="900" dirty="0" err="1" smtClean="0"/>
              <a:t>webnaplók</a:t>
            </a:r>
            <a:r>
              <a:rPr lang="en-GB" sz="900" dirty="0" smtClean="0"/>
              <a:t>)</a:t>
            </a:r>
            <a:endParaRPr lang="hu-HU" sz="900" dirty="0" smtClean="0"/>
          </a:p>
          <a:p>
            <a:pPr>
              <a:lnSpc>
                <a:spcPct val="80000"/>
              </a:lnSpc>
            </a:pPr>
            <a:r>
              <a:rPr lang="en-GB" sz="900" dirty="0" err="1" smtClean="0"/>
              <a:t>Közösségi</a:t>
            </a:r>
            <a:r>
              <a:rPr lang="en-GB" sz="900" dirty="0" smtClean="0"/>
              <a:t> </a:t>
            </a:r>
            <a:r>
              <a:rPr lang="en-GB" sz="900" dirty="0" err="1" smtClean="0"/>
              <a:t>terek</a:t>
            </a:r>
            <a:r>
              <a:rPr lang="en-GB" sz="900" dirty="0" smtClean="0"/>
              <a:t> </a:t>
            </a:r>
            <a:r>
              <a:rPr lang="en-GB" sz="900" dirty="0" err="1" smtClean="0"/>
              <a:t>használata</a:t>
            </a:r>
            <a:r>
              <a:rPr lang="en-GB" sz="900" dirty="0" smtClean="0"/>
              <a:t>. </a:t>
            </a:r>
            <a:r>
              <a:rPr lang="en-GB" sz="900" dirty="0" err="1" smtClean="0"/>
              <a:t>Részvételen</a:t>
            </a:r>
            <a:r>
              <a:rPr lang="en-GB" sz="900" dirty="0" smtClean="0"/>
              <a:t> </a:t>
            </a:r>
            <a:r>
              <a:rPr lang="en-GB" sz="900" dirty="0" err="1" smtClean="0"/>
              <a:t>alapuló</a:t>
            </a:r>
            <a:r>
              <a:rPr lang="en-GB" sz="900" dirty="0" smtClean="0"/>
              <a:t> </a:t>
            </a:r>
            <a:r>
              <a:rPr lang="en-GB" sz="900" dirty="0" err="1" smtClean="0"/>
              <a:t>állampolgári</a:t>
            </a:r>
            <a:r>
              <a:rPr lang="en-GB" sz="900" dirty="0" smtClean="0"/>
              <a:t> </a:t>
            </a:r>
            <a:r>
              <a:rPr lang="en-GB" sz="900" dirty="0" err="1" smtClean="0"/>
              <a:t>újságíró</a:t>
            </a:r>
            <a:r>
              <a:rPr lang="en-GB" sz="900" dirty="0" smtClean="0"/>
              <a:t>, </a:t>
            </a:r>
            <a:r>
              <a:rPr lang="en-GB" sz="900" dirty="0" err="1" smtClean="0"/>
              <a:t>tudósító</a:t>
            </a:r>
            <a:endParaRPr lang="hu-HU" sz="900" dirty="0" smtClean="0"/>
          </a:p>
          <a:p>
            <a:pPr>
              <a:lnSpc>
                <a:spcPct val="80000"/>
              </a:lnSpc>
            </a:pPr>
            <a:r>
              <a:rPr lang="en-GB" sz="900" b="1" dirty="0" smtClean="0"/>
              <a:t>Mi </a:t>
            </a:r>
            <a:r>
              <a:rPr lang="en-GB" sz="900" b="1" dirty="0" err="1" smtClean="0"/>
              <a:t>vár</a:t>
            </a:r>
            <a:r>
              <a:rPr lang="en-GB" sz="900" b="1" dirty="0" smtClean="0"/>
              <a:t> </a:t>
            </a:r>
            <a:r>
              <a:rPr lang="en-GB" sz="900" b="1" dirty="0" err="1" smtClean="0"/>
              <a:t>ránk</a:t>
            </a:r>
            <a:r>
              <a:rPr lang="en-GB" sz="900" b="1" dirty="0" smtClean="0"/>
              <a:t>?</a:t>
            </a:r>
            <a:endParaRPr lang="hu-HU" sz="900" dirty="0" smtClean="0"/>
          </a:p>
          <a:p>
            <a:pPr>
              <a:lnSpc>
                <a:spcPct val="80000"/>
              </a:lnSpc>
            </a:pPr>
            <a:r>
              <a:rPr lang="en-GB" sz="900" b="1" dirty="0" err="1" smtClean="0"/>
              <a:t>Tehát</a:t>
            </a:r>
            <a:r>
              <a:rPr lang="en-GB" sz="900" b="1" dirty="0" smtClean="0"/>
              <a:t> a Mass </a:t>
            </a:r>
            <a:r>
              <a:rPr lang="en-GB" sz="900" b="1" dirty="0" err="1" smtClean="0"/>
              <a:t>mediából</a:t>
            </a:r>
            <a:r>
              <a:rPr lang="en-GB" sz="900" b="1" dirty="0" smtClean="0"/>
              <a:t> – My media </a:t>
            </a:r>
            <a:r>
              <a:rPr lang="en-GB" sz="900" b="1" dirty="0" err="1" smtClean="0"/>
              <a:t>majd</a:t>
            </a:r>
            <a:r>
              <a:rPr lang="en-GB" sz="900" b="1" dirty="0" smtClean="0"/>
              <a:t> We Media </a:t>
            </a:r>
            <a:r>
              <a:rPr lang="en-GB" sz="900" b="1" dirty="0" err="1" smtClean="0"/>
              <a:t>lett</a:t>
            </a:r>
            <a:r>
              <a:rPr lang="en-GB" sz="900" b="1" dirty="0" smtClean="0"/>
              <a:t>!</a:t>
            </a:r>
            <a:endParaRPr lang="hu-HU" sz="900" dirty="0" smtClean="0"/>
          </a:p>
          <a:p>
            <a:pPr>
              <a:lnSpc>
                <a:spcPct val="80000"/>
              </a:lnSpc>
            </a:pPr>
            <a:r>
              <a:rPr lang="en-GB" sz="900" b="1" dirty="0" smtClean="0"/>
              <a:t>A </a:t>
            </a:r>
            <a:r>
              <a:rPr lang="en-GB" sz="900" b="1" dirty="0" err="1" smtClean="0"/>
              <a:t>felhasználóból</a:t>
            </a:r>
            <a:r>
              <a:rPr lang="en-GB" sz="900" b="1" dirty="0" smtClean="0"/>
              <a:t> </a:t>
            </a:r>
            <a:r>
              <a:rPr lang="en-GB" sz="900" b="1" dirty="0" err="1" smtClean="0"/>
              <a:t>professzionális</a:t>
            </a:r>
            <a:r>
              <a:rPr lang="en-GB" sz="900" b="1" dirty="0" smtClean="0"/>
              <a:t> producer </a:t>
            </a:r>
            <a:r>
              <a:rPr lang="en-GB" sz="900" b="1" dirty="0" err="1" smtClean="0"/>
              <a:t>válik</a:t>
            </a:r>
            <a:r>
              <a:rPr lang="en-GB" sz="900" b="1" dirty="0" smtClean="0"/>
              <a:t> A </a:t>
            </a:r>
            <a:r>
              <a:rPr lang="en-GB" sz="900" b="1" dirty="0" err="1" smtClean="0"/>
              <a:t>consumerből</a:t>
            </a:r>
            <a:r>
              <a:rPr lang="en-GB" sz="900" b="1" dirty="0" smtClean="0"/>
              <a:t> </a:t>
            </a:r>
            <a:r>
              <a:rPr lang="en-GB" sz="900" b="1" dirty="0" err="1" smtClean="0"/>
              <a:t>prosumer</a:t>
            </a:r>
            <a:r>
              <a:rPr lang="en-GB" sz="900" b="1" dirty="0" smtClean="0"/>
              <a:t>.</a:t>
            </a:r>
            <a:endParaRPr lang="hu-HU" sz="900" dirty="0" smtClean="0"/>
          </a:p>
          <a:p>
            <a:pPr>
              <a:lnSpc>
                <a:spcPct val="80000"/>
              </a:lnSpc>
            </a:pPr>
            <a:r>
              <a:rPr lang="en-GB" sz="900" dirty="0" smtClean="0"/>
              <a:t> </a:t>
            </a:r>
            <a:endParaRPr lang="hu-HU" sz="900" dirty="0" smtClean="0"/>
          </a:p>
          <a:p>
            <a:pPr>
              <a:lnSpc>
                <a:spcPct val="80000"/>
              </a:lnSpc>
            </a:pPr>
            <a:endParaRPr lang="hu-HU" sz="900" dirty="0" smtClean="0"/>
          </a:p>
        </p:txBody>
      </p:sp>
      <p:sp>
        <p:nvSpPr>
          <p:cNvPr id="56323" name="Dia számának helye 3"/>
          <p:cNvSpPr>
            <a:spLocks noGrp="1"/>
          </p:cNvSpPr>
          <p:nvPr>
            <p:ph type="sldNum" sz="quarter" idx="5"/>
          </p:nvPr>
        </p:nvSpPr>
        <p:spPr>
          <a:noFill/>
        </p:spPr>
        <p:txBody>
          <a:bodyPr/>
          <a:lstStyle/>
          <a:p>
            <a:fld id="{2E01E96A-6A33-4B16-B8FB-717E6AAFCA79}" type="slidenum">
              <a:rPr lang="hu-HU" smtClean="0">
                <a:solidFill>
                  <a:srgbClr val="000000"/>
                </a:solidFill>
              </a:rPr>
              <a:pPr/>
              <a:t>5</a:t>
            </a:fld>
            <a:endParaRPr lang="hu-HU"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EF42E891-7997-41F3-9302-E1E9085F7615}" type="slidenum">
              <a:rPr lang="hu-HU" smtClean="0">
                <a:solidFill>
                  <a:srgbClr val="000000"/>
                </a:solidFill>
              </a:rPr>
              <a:pPr/>
              <a:t>6</a:t>
            </a:fld>
            <a:endParaRPr lang="hu-HU" smtClean="0">
              <a:solidFill>
                <a:srgbClr val="000000"/>
              </a:solidFill>
            </a:endParaRPr>
          </a:p>
        </p:txBody>
      </p:sp>
      <p:sp>
        <p:nvSpPr>
          <p:cNvPr id="58370" name="Rectangle 2"/>
          <p:cNvSpPr>
            <a:spLocks noGrp="1" noRot="1" noChangeAspect="1" noChangeArrowheads="1" noTextEdit="1"/>
          </p:cNvSpPr>
          <p:nvPr>
            <p:ph type="sldImg"/>
          </p:nvPr>
        </p:nvSpPr>
        <p:spPr>
          <a:xfrm>
            <a:off x="1123950" y="666750"/>
            <a:ext cx="4572000" cy="3429000"/>
          </a:xfrm>
          <a:ln/>
        </p:spPr>
      </p:sp>
      <p:sp>
        <p:nvSpPr>
          <p:cNvPr id="58371" name="Rectangle 3"/>
          <p:cNvSpPr>
            <a:spLocks noGrp="1" noChangeArrowheads="1"/>
          </p:cNvSpPr>
          <p:nvPr>
            <p:ph type="body" idx="1"/>
          </p:nvPr>
        </p:nvSpPr>
        <p:spPr>
          <a:noFill/>
          <a:ln/>
        </p:spPr>
        <p:txBody>
          <a:bodyPr/>
          <a:lstStyle/>
          <a:p>
            <a:r>
              <a:rPr lang="en-GB" sz="1200" b="1" kern="1200" dirty="0" smtClean="0">
                <a:solidFill>
                  <a:schemeClr val="tx1"/>
                </a:solidFill>
                <a:latin typeface="Times New Roman" pitchFamily="18" charset="0"/>
                <a:ea typeface="+mn-ea"/>
                <a:cs typeface="+mn-cs"/>
              </a:rPr>
              <a:t>6. </a:t>
            </a:r>
            <a:r>
              <a:rPr lang="en-GB" sz="1200" b="1" kern="1200" dirty="0" err="1" smtClean="0">
                <a:solidFill>
                  <a:schemeClr val="tx1"/>
                </a:solidFill>
                <a:latin typeface="Times New Roman" pitchFamily="18" charset="0"/>
                <a:ea typeface="+mn-ea"/>
                <a:cs typeface="+mn-cs"/>
              </a:rPr>
              <a:t>Digilatisation</a:t>
            </a:r>
            <a:r>
              <a:rPr lang="en-GB" sz="1200" b="1" kern="1200" dirty="0" smtClean="0">
                <a:solidFill>
                  <a:schemeClr val="tx1"/>
                </a:solidFill>
                <a:latin typeface="Times New Roman" pitchFamily="18" charset="0"/>
                <a:ea typeface="+mn-ea"/>
                <a:cs typeface="+mn-cs"/>
              </a:rPr>
              <a:t>, </a:t>
            </a:r>
            <a:r>
              <a:rPr lang="en-GB" sz="1200" b="1" kern="1200" dirty="0" err="1" smtClean="0">
                <a:solidFill>
                  <a:schemeClr val="tx1"/>
                </a:solidFill>
                <a:latin typeface="Times New Roman" pitchFamily="18" charset="0"/>
                <a:ea typeface="+mn-ea"/>
                <a:cs typeface="+mn-cs"/>
              </a:rPr>
              <a:t>Lokal</a:t>
            </a:r>
            <a:r>
              <a:rPr lang="en-GB" sz="1200" b="1" kern="1200" dirty="0" smtClean="0">
                <a:solidFill>
                  <a:schemeClr val="tx1"/>
                </a:solidFill>
                <a:latin typeface="Times New Roman" pitchFamily="18" charset="0"/>
                <a:ea typeface="+mn-ea"/>
                <a:cs typeface="+mn-cs"/>
              </a:rPr>
              <a:t> &amp; networked Media 4:00’</a:t>
            </a:r>
            <a:endParaRPr lang="hu-HU" sz="1200" kern="1200" dirty="0" smtClean="0">
              <a:solidFill>
                <a:schemeClr val="tx1"/>
              </a:solidFill>
              <a:latin typeface="Times New Roman" pitchFamily="18" charset="0"/>
              <a:ea typeface="+mn-ea"/>
              <a:cs typeface="+mn-cs"/>
            </a:endParaRPr>
          </a:p>
          <a:p>
            <a:r>
              <a:rPr lang="en-GB" sz="1200" kern="1200" dirty="0" err="1" smtClean="0">
                <a:solidFill>
                  <a:schemeClr val="tx1"/>
                </a:solidFill>
                <a:latin typeface="Times New Roman" pitchFamily="18" charset="0"/>
                <a:ea typeface="+mn-ea"/>
                <a:cs typeface="+mn-cs"/>
              </a:rPr>
              <a:t>Hier</a:t>
            </a:r>
            <a:r>
              <a:rPr lang="en-GB" sz="1200" kern="1200" dirty="0" smtClean="0">
                <a:solidFill>
                  <a:schemeClr val="tx1"/>
                </a:solidFill>
                <a:latin typeface="Times New Roman" pitchFamily="18" charset="0"/>
                <a:ea typeface="+mn-ea"/>
                <a:cs typeface="+mn-cs"/>
              </a:rPr>
              <a:t> a brief </a:t>
            </a:r>
            <a:r>
              <a:rPr lang="en-GB" sz="1200" kern="1200" dirty="0" err="1" smtClean="0">
                <a:solidFill>
                  <a:schemeClr val="tx1"/>
                </a:solidFill>
                <a:latin typeface="Times New Roman" pitchFamily="18" charset="0"/>
                <a:ea typeface="+mn-ea"/>
                <a:cs typeface="+mn-cs"/>
              </a:rPr>
              <a:t>overwiev</a:t>
            </a:r>
            <a:r>
              <a:rPr lang="en-GB" sz="1200" kern="1200" dirty="0" smtClean="0">
                <a:solidFill>
                  <a:schemeClr val="tx1"/>
                </a:solidFill>
                <a:latin typeface="Times New Roman" pitchFamily="18" charset="0"/>
                <a:ea typeface="+mn-ea"/>
                <a:cs typeface="+mn-cs"/>
              </a:rPr>
              <a:t> of </a:t>
            </a:r>
            <a:r>
              <a:rPr lang="en-GB" sz="1200" kern="1200" dirty="0" err="1" smtClean="0">
                <a:solidFill>
                  <a:schemeClr val="tx1"/>
                </a:solidFill>
                <a:latin typeface="Times New Roman" pitchFamily="18" charset="0"/>
                <a:ea typeface="+mn-ea"/>
                <a:cs typeface="+mn-cs"/>
              </a:rPr>
              <a:t>digtal</a:t>
            </a:r>
            <a:r>
              <a:rPr lang="en-GB" sz="1200" kern="1200" dirty="0" smtClean="0">
                <a:solidFill>
                  <a:schemeClr val="tx1"/>
                </a:solidFill>
                <a:latin typeface="Times New Roman" pitchFamily="18" charset="0"/>
                <a:ea typeface="+mn-ea"/>
                <a:cs typeface="+mn-cs"/>
              </a:rPr>
              <a:t> a local &amp; network media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in the </a:t>
            </a:r>
            <a:r>
              <a:rPr lang="en-GB" sz="1200" u="sng" kern="1200" dirty="0" smtClean="0">
                <a:solidFill>
                  <a:schemeClr val="tx1"/>
                </a:solidFill>
                <a:latin typeface="Times New Roman" pitchFamily="18" charset="0"/>
                <a:ea typeface="+mn-ea"/>
                <a:cs typeface="+mn-cs"/>
              </a:rPr>
              <a:t>left</a:t>
            </a:r>
            <a:r>
              <a:rPr lang="en-GB" sz="1200" kern="1200" dirty="0" smtClean="0">
                <a:solidFill>
                  <a:schemeClr val="tx1"/>
                </a:solidFill>
                <a:latin typeface="Times New Roman" pitchFamily="18" charset="0"/>
                <a:ea typeface="+mn-ea"/>
                <a:cs typeface="+mn-cs"/>
              </a:rPr>
              <a:t> we see a the network teachers with a web 2.0 devices</a:t>
            </a:r>
            <a:r>
              <a:rPr lang="hu-HU" sz="1200" kern="1200" dirty="0" smtClean="0">
                <a:solidFill>
                  <a:schemeClr val="tx1"/>
                </a:solidFill>
                <a:latin typeface="Times New Roman" pitchFamily="18" charset="0"/>
                <a:ea typeface="+mn-ea"/>
                <a:cs typeface="+mn-cs"/>
              </a:rPr>
              <a:t> </a:t>
            </a:r>
          </a:p>
          <a:p>
            <a:pPr lvl="0">
              <a:buFont typeface="Arial" pitchFamily="34" charset="0"/>
              <a:buChar char="•"/>
            </a:pPr>
            <a:r>
              <a:rPr lang="hu-HU" sz="1200" kern="1200" dirty="0" err="1" smtClean="0">
                <a:solidFill>
                  <a:schemeClr val="tx1"/>
                </a:solidFill>
                <a:latin typeface="Times New Roman" pitchFamily="18" charset="0"/>
                <a:ea typeface="+mn-ea"/>
                <a:cs typeface="+mn-cs"/>
              </a:rPr>
              <a:t>such</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as</a:t>
            </a:r>
            <a:r>
              <a:rPr lang="hu-HU" sz="1200" kern="1200" dirty="0" smtClean="0">
                <a:solidFill>
                  <a:schemeClr val="tx1"/>
                </a:solidFill>
                <a:latin typeface="Times New Roman" pitchFamily="18" charset="0"/>
                <a:ea typeface="+mn-ea"/>
                <a:cs typeface="+mn-cs"/>
              </a:rPr>
              <a:t> (úgymint) </a:t>
            </a:r>
            <a:r>
              <a:rPr lang="hu-HU" sz="1200" kern="1200" dirty="0" err="1" smtClean="0">
                <a:solidFill>
                  <a:schemeClr val="tx1"/>
                </a:solidFill>
                <a:latin typeface="Times New Roman" pitchFamily="18" charset="0"/>
                <a:ea typeface="+mn-ea"/>
                <a:cs typeface="+mn-cs"/>
              </a:rPr>
              <a:t>content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development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tools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digital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photosharing</a:t>
            </a:r>
            <a:r>
              <a:rPr lang="hu-HU" sz="1200" kern="1200" dirty="0" smtClean="0">
                <a:solidFill>
                  <a:schemeClr val="tx1"/>
                </a:solidFill>
                <a:latin typeface="Times New Roman" pitchFamily="18" charset="0"/>
                <a:ea typeface="+mn-ea"/>
                <a:cs typeface="+mn-cs"/>
              </a:rPr>
              <a:t>, </a:t>
            </a:r>
          </a:p>
          <a:p>
            <a:pPr lvl="0">
              <a:buFont typeface="Arial" pitchFamily="34" charset="0"/>
              <a:buChar char="•"/>
            </a:pPr>
            <a:r>
              <a:rPr lang="hu-HU" sz="1200" kern="1200" dirty="0" err="1" smtClean="0">
                <a:solidFill>
                  <a:schemeClr val="tx1"/>
                </a:solidFill>
                <a:latin typeface="Times New Roman" pitchFamily="18" charset="0"/>
                <a:ea typeface="+mn-ea"/>
                <a:cs typeface="+mn-cs"/>
              </a:rPr>
              <a:t>social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bookmarking</a:t>
            </a:r>
            <a:r>
              <a:rPr lang="hu-HU" sz="1200" kern="1200" dirty="0" smtClean="0">
                <a:solidFill>
                  <a:schemeClr val="tx1"/>
                </a:solidFill>
                <a:latin typeface="Times New Roman" pitchFamily="18" charset="0"/>
                <a:ea typeface="+mn-ea"/>
                <a:cs typeface="+mn-cs"/>
              </a:rPr>
              <a:t>, online </a:t>
            </a:r>
            <a:r>
              <a:rPr lang="hu-HU" sz="1200" kern="1200" dirty="0" err="1" smtClean="0">
                <a:solidFill>
                  <a:schemeClr val="tx1"/>
                </a:solidFill>
                <a:latin typeface="Times New Roman" pitchFamily="18" charset="0"/>
                <a:ea typeface="+mn-ea"/>
                <a:cs typeface="+mn-cs"/>
              </a:rPr>
              <a:t>forums</a:t>
            </a:r>
            <a:r>
              <a:rPr lang="hu-HU" sz="1200" kern="1200" dirty="0" smtClean="0">
                <a:solidFill>
                  <a:schemeClr val="tx1"/>
                </a:solidFill>
                <a:latin typeface="Times New Roman" pitchFamily="18" charset="0"/>
                <a:ea typeface="+mn-ea"/>
                <a:cs typeface="+mn-cs"/>
              </a:rPr>
              <a:t>, chat, </a:t>
            </a:r>
            <a:r>
              <a:rPr lang="hu-HU" sz="1200" kern="1200" dirty="0" err="1" smtClean="0">
                <a:solidFill>
                  <a:schemeClr val="tx1"/>
                </a:solidFill>
                <a:latin typeface="Times New Roman" pitchFamily="18" charset="0"/>
                <a:ea typeface="+mn-ea"/>
                <a:cs typeface="+mn-cs"/>
              </a:rPr>
              <a:t>social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networking</a:t>
            </a:r>
            <a:r>
              <a:rPr lang="hu-HU" sz="1200" kern="1200" dirty="0" smtClean="0">
                <a:solidFill>
                  <a:schemeClr val="tx1"/>
                </a:solidFill>
                <a:latin typeface="Times New Roman" pitchFamily="18" charset="0"/>
                <a:ea typeface="+mn-ea"/>
                <a:cs typeface="+mn-cs"/>
              </a:rPr>
              <a:t>, video </a:t>
            </a:r>
            <a:r>
              <a:rPr lang="hu-HU" sz="1200" kern="1200" dirty="0" err="1" smtClean="0">
                <a:solidFill>
                  <a:schemeClr val="tx1"/>
                </a:solidFill>
                <a:latin typeface="Times New Roman" pitchFamily="18" charset="0"/>
                <a:ea typeface="+mn-ea"/>
                <a:cs typeface="+mn-cs"/>
              </a:rPr>
              <a:t>conferences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blogs</a:t>
            </a:r>
            <a:r>
              <a:rPr lang="hu-HU" sz="1200" kern="1200" dirty="0" smtClean="0">
                <a:solidFill>
                  <a:schemeClr val="tx1"/>
                </a:solidFill>
                <a:latin typeface="Times New Roman" pitchFamily="18" charset="0"/>
                <a:ea typeface="+mn-ea"/>
                <a:cs typeface="+mn-cs"/>
              </a:rPr>
              <a:t>, &amp; </a:t>
            </a:r>
            <a:r>
              <a:rPr lang="hu-HU" sz="1200" kern="1200" dirty="0" err="1" smtClean="0">
                <a:solidFill>
                  <a:schemeClr val="tx1"/>
                </a:solidFill>
                <a:latin typeface="Times New Roman" pitchFamily="18" charset="0"/>
                <a:ea typeface="+mn-ea"/>
                <a:cs typeface="+mn-cs"/>
              </a:rPr>
              <a:t>wiki</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type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instruments</a:t>
            </a:r>
            <a:r>
              <a:rPr lang="hu-HU" sz="1200" kern="1200" dirty="0" smtClean="0">
                <a:solidFill>
                  <a:schemeClr val="tx1"/>
                </a:solidFill>
                <a:latin typeface="Times New Roman" pitchFamily="18" charset="0"/>
                <a:ea typeface="+mn-ea"/>
                <a:cs typeface="+mn-cs"/>
              </a:rPr>
              <a:t> &amp; </a:t>
            </a:r>
            <a:r>
              <a:rPr lang="hu-HU" sz="1200" kern="1200" dirty="0" err="1" smtClean="0">
                <a:solidFill>
                  <a:schemeClr val="tx1"/>
                </a:solidFill>
                <a:latin typeface="Times New Roman" pitchFamily="18" charset="0"/>
                <a:ea typeface="+mn-ea"/>
                <a:cs typeface="+mn-cs"/>
              </a:rPr>
              <a:t>tools</a:t>
            </a:r>
            <a:r>
              <a:rPr lang="hu-HU" sz="1200" kern="1200" dirty="0" smtClean="0">
                <a:solidFill>
                  <a:schemeClr val="tx1"/>
                </a:solidFill>
                <a:latin typeface="Times New Roman" pitchFamily="18" charset="0"/>
                <a:ea typeface="+mn-ea"/>
                <a:cs typeface="+mn-cs"/>
              </a:rPr>
              <a:t> 4,31</a:t>
            </a:r>
          </a:p>
          <a:p>
            <a:r>
              <a:rPr lang="en-GB" dirty="0" smtClean="0"/>
              <a:t>. </a:t>
            </a:r>
            <a:endParaRPr lang="hu-HU" dirty="0" smtClean="0"/>
          </a:p>
          <a:p>
            <a:r>
              <a:rPr lang="hu-HU" dirty="0" smtClean="0"/>
              <a:t>6.</a:t>
            </a:r>
            <a:r>
              <a:rPr lang="en-GB" dirty="0" smtClean="0"/>
              <a:t>A </a:t>
            </a:r>
            <a:r>
              <a:rPr lang="en-GB" u="sng" dirty="0" err="1" smtClean="0"/>
              <a:t>digitalizáció</a:t>
            </a:r>
            <a:r>
              <a:rPr lang="en-GB" dirty="0" smtClean="0"/>
              <a:t>, – </a:t>
            </a:r>
            <a:r>
              <a:rPr lang="en-GB" dirty="0" err="1" smtClean="0"/>
              <a:t>amely</a:t>
            </a:r>
            <a:r>
              <a:rPr lang="en-GB" dirty="0" smtClean="0"/>
              <a:t> </a:t>
            </a:r>
            <a:r>
              <a:rPr lang="en-GB" dirty="0" err="1" smtClean="0"/>
              <a:t>kezdetben</a:t>
            </a:r>
            <a:r>
              <a:rPr lang="en-GB" dirty="0" smtClean="0"/>
              <a:t> a </a:t>
            </a:r>
            <a:r>
              <a:rPr lang="en-GB" dirty="0" err="1" smtClean="0"/>
              <a:t>helyhez</a:t>
            </a:r>
            <a:r>
              <a:rPr lang="en-GB" dirty="0" smtClean="0"/>
              <a:t> </a:t>
            </a:r>
            <a:r>
              <a:rPr lang="en-GB" dirty="0" err="1" smtClean="0"/>
              <a:t>kötött</a:t>
            </a:r>
            <a:r>
              <a:rPr lang="en-GB" dirty="0" smtClean="0"/>
              <a:t> (</a:t>
            </a:r>
            <a:r>
              <a:rPr lang="en-GB" dirty="0" err="1" smtClean="0"/>
              <a:t>lokális</a:t>
            </a:r>
            <a:r>
              <a:rPr lang="en-GB" dirty="0" smtClean="0"/>
              <a:t>) </a:t>
            </a:r>
            <a:r>
              <a:rPr lang="en-GB" dirty="0" err="1" smtClean="0"/>
              <a:t>médiumokkal</a:t>
            </a:r>
            <a:r>
              <a:rPr lang="en-GB" dirty="0" smtClean="0"/>
              <a:t> </a:t>
            </a:r>
            <a:r>
              <a:rPr lang="en-GB" dirty="0" err="1" smtClean="0"/>
              <a:t>történő</a:t>
            </a:r>
            <a:r>
              <a:rPr lang="en-GB" dirty="0" smtClean="0"/>
              <a:t> </a:t>
            </a:r>
            <a:r>
              <a:rPr lang="en-GB" dirty="0" err="1" smtClean="0"/>
              <a:t>tartalom-feldolgozást</a:t>
            </a:r>
            <a:r>
              <a:rPr lang="en-GB" dirty="0" smtClean="0"/>
              <a:t> </a:t>
            </a:r>
            <a:r>
              <a:rPr lang="en-GB" dirty="0" err="1" smtClean="0"/>
              <a:t>és</a:t>
            </a:r>
            <a:r>
              <a:rPr lang="en-GB" dirty="0" smtClean="0"/>
              <a:t> </a:t>
            </a:r>
            <a:r>
              <a:rPr lang="en-GB" dirty="0" err="1" smtClean="0"/>
              <a:t>kommunikációt</a:t>
            </a:r>
            <a:r>
              <a:rPr lang="en-GB" dirty="0" smtClean="0"/>
              <a:t> </a:t>
            </a:r>
            <a:r>
              <a:rPr lang="en-GB" dirty="0" err="1" smtClean="0"/>
              <a:t>forradalmasította</a:t>
            </a:r>
            <a:r>
              <a:rPr lang="en-GB" dirty="0" smtClean="0"/>
              <a:t> –, </a:t>
            </a:r>
            <a:r>
              <a:rPr lang="en-GB" dirty="0" err="1" smtClean="0"/>
              <a:t>napjainkra</a:t>
            </a:r>
            <a:r>
              <a:rPr lang="en-GB" dirty="0" smtClean="0"/>
              <a:t> a </a:t>
            </a:r>
            <a:r>
              <a:rPr lang="en-GB" dirty="0" err="1" smtClean="0"/>
              <a:t>hálózati</a:t>
            </a:r>
            <a:r>
              <a:rPr lang="en-GB" dirty="0" smtClean="0"/>
              <a:t> </a:t>
            </a:r>
            <a:r>
              <a:rPr lang="en-GB" dirty="0" err="1" smtClean="0"/>
              <a:t>kommunikációs</a:t>
            </a:r>
            <a:r>
              <a:rPr lang="en-GB" dirty="0" smtClean="0"/>
              <a:t> </a:t>
            </a:r>
            <a:r>
              <a:rPr lang="en-GB" dirty="0" err="1" smtClean="0"/>
              <a:t>formák</a:t>
            </a:r>
            <a:r>
              <a:rPr lang="en-GB" dirty="0" smtClean="0"/>
              <a:t> </a:t>
            </a:r>
            <a:r>
              <a:rPr lang="en-GB" dirty="0" err="1" smtClean="0"/>
              <a:t>merőben</a:t>
            </a:r>
            <a:r>
              <a:rPr lang="en-GB" dirty="0" smtClean="0"/>
              <a:t> </a:t>
            </a:r>
            <a:r>
              <a:rPr lang="en-GB" dirty="0" err="1" smtClean="0"/>
              <a:t>új</a:t>
            </a:r>
            <a:r>
              <a:rPr lang="en-GB" dirty="0" smtClean="0"/>
              <a:t> </a:t>
            </a:r>
            <a:r>
              <a:rPr lang="en-GB" dirty="0" err="1" smtClean="0"/>
              <a:t>részterületeit</a:t>
            </a:r>
            <a:r>
              <a:rPr lang="en-GB" dirty="0" smtClean="0"/>
              <a:t> </a:t>
            </a:r>
            <a:r>
              <a:rPr lang="en-GB" dirty="0" err="1" smtClean="0"/>
              <a:t>alakította</a:t>
            </a:r>
            <a:r>
              <a:rPr lang="en-GB" dirty="0" smtClean="0"/>
              <a:t> </a:t>
            </a:r>
            <a:r>
              <a:rPr lang="en-GB" dirty="0" err="1" smtClean="0"/>
              <a:t>ki</a:t>
            </a:r>
            <a:r>
              <a:rPr lang="en-GB" dirty="0" smtClean="0"/>
              <a:t>: </a:t>
            </a:r>
            <a:endParaRPr lang="hu-HU" dirty="0" smtClean="0"/>
          </a:p>
          <a:p>
            <a:r>
              <a:rPr lang="hu-HU" dirty="0" smtClean="0"/>
              <a:t>++++++++++++++++++</a:t>
            </a:r>
          </a:p>
          <a:p>
            <a:endParaRPr lang="hu-H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iakép helye 1"/>
          <p:cNvSpPr>
            <a:spLocks noGrp="1" noRot="1" noChangeAspect="1"/>
          </p:cNvSpPr>
          <p:nvPr>
            <p:ph type="sldImg"/>
          </p:nvPr>
        </p:nvSpPr>
        <p:spPr>
          <a:ln/>
        </p:spPr>
      </p:sp>
      <p:sp>
        <p:nvSpPr>
          <p:cNvPr id="62466" name="Jegyzetek helye 2"/>
          <p:cNvSpPr>
            <a:spLocks noGrp="1"/>
          </p:cNvSpPr>
          <p:nvPr>
            <p:ph type="body" idx="1"/>
          </p:nvPr>
        </p:nvSpPr>
        <p:spPr>
          <a:noFill/>
          <a:ln/>
        </p:spPr>
        <p:txBody>
          <a:bodyPr/>
          <a:lstStyle/>
          <a:p>
            <a:r>
              <a:rPr lang="hu-HU" sz="1200" b="1" kern="1200" dirty="0" smtClean="0">
                <a:solidFill>
                  <a:schemeClr val="tx1"/>
                </a:solidFill>
                <a:latin typeface="Times New Roman" pitchFamily="18" charset="0"/>
                <a:ea typeface="+mn-ea"/>
                <a:cs typeface="+mn-cs"/>
              </a:rPr>
              <a:t>7. The main </a:t>
            </a:r>
            <a:r>
              <a:rPr lang="hu-HU" sz="1200" b="1" kern="1200" dirty="0" err="1" smtClean="0">
                <a:solidFill>
                  <a:schemeClr val="tx1"/>
                </a:solidFill>
                <a:latin typeface="Times New Roman" pitchFamily="18" charset="0"/>
                <a:ea typeface="+mn-ea"/>
                <a:cs typeface="+mn-cs"/>
              </a:rPr>
              <a:t>features</a:t>
            </a:r>
            <a:r>
              <a:rPr lang="hu-HU" sz="1200" b="1" kern="1200" dirty="0" smtClean="0">
                <a:solidFill>
                  <a:schemeClr val="tx1"/>
                </a:solidFill>
                <a:latin typeface="Times New Roman" pitchFamily="18" charset="0"/>
                <a:ea typeface="+mn-ea"/>
                <a:cs typeface="+mn-cs"/>
              </a:rPr>
              <a:t> of e</a:t>
            </a:r>
            <a:r>
              <a:rPr lang="en-GB" sz="1200" b="1" kern="1200" dirty="0" smtClean="0">
                <a:solidFill>
                  <a:schemeClr val="tx1"/>
                </a:solidFill>
                <a:latin typeface="Times New Roman" pitchFamily="18" charset="0"/>
                <a:ea typeface="+mn-ea"/>
                <a:cs typeface="+mn-cs"/>
              </a:rPr>
              <a:t>Learning 2.0 </a:t>
            </a:r>
            <a:r>
              <a:rPr lang="hu-HU" sz="1200" b="1" kern="1200" dirty="0" err="1" smtClean="0">
                <a:solidFill>
                  <a:schemeClr val="tx1"/>
                </a:solidFill>
                <a:latin typeface="Times New Roman" pitchFamily="18" charset="0"/>
                <a:ea typeface="+mn-ea"/>
                <a:cs typeface="+mn-cs"/>
              </a:rPr>
              <a:t>are</a:t>
            </a:r>
            <a:r>
              <a:rPr lang="hu-HU" sz="1200" b="1" kern="1200" dirty="0" smtClean="0">
                <a:solidFill>
                  <a:schemeClr val="tx1"/>
                </a:solidFill>
                <a:latin typeface="Times New Roman" pitchFamily="18" charset="0"/>
                <a:ea typeface="+mn-ea"/>
                <a:cs typeface="+mn-cs"/>
              </a:rPr>
              <a:t>: 4:33</a:t>
            </a:r>
            <a:endParaRPr lang="hu-HU" sz="1200" kern="1200" dirty="0" smtClean="0">
              <a:solidFill>
                <a:schemeClr val="tx1"/>
              </a:solidFill>
              <a:latin typeface="Times New Roman" pitchFamily="18" charset="0"/>
              <a:ea typeface="+mn-ea"/>
              <a:cs typeface="+mn-cs"/>
            </a:endParaRPr>
          </a:p>
          <a:p>
            <a:r>
              <a:rPr lang="hu-HU" sz="1200" kern="1200" dirty="0" smtClean="0">
                <a:solidFill>
                  <a:schemeClr val="tx1"/>
                </a:solidFill>
                <a:latin typeface="Times New Roman" pitchFamily="18" charset="0"/>
                <a:ea typeface="+mn-ea"/>
                <a:cs typeface="+mn-cs"/>
              </a:rPr>
              <a:t>The main </a:t>
            </a:r>
            <a:r>
              <a:rPr lang="hu-HU" sz="1200" kern="1200" dirty="0" err="1" smtClean="0">
                <a:solidFill>
                  <a:schemeClr val="tx1"/>
                </a:solidFill>
                <a:latin typeface="Times New Roman" pitchFamily="18" charset="0"/>
                <a:ea typeface="+mn-ea"/>
                <a:cs typeface="+mn-cs"/>
              </a:rPr>
              <a:t>features</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elearning</a:t>
            </a:r>
            <a:r>
              <a:rPr lang="hu-HU" sz="1200" kern="1200" dirty="0" smtClean="0">
                <a:solidFill>
                  <a:schemeClr val="tx1"/>
                </a:solidFill>
                <a:latin typeface="Times New Roman" pitchFamily="18" charset="0"/>
                <a:ea typeface="+mn-ea"/>
                <a:cs typeface="+mn-cs"/>
              </a:rPr>
              <a:t> 2.0 </a:t>
            </a:r>
            <a:r>
              <a:rPr lang="hu-HU" sz="1200" kern="1200" dirty="0" err="1" smtClean="0">
                <a:solidFill>
                  <a:schemeClr val="tx1"/>
                </a:solidFill>
                <a:latin typeface="Times New Roman" pitchFamily="18" charset="0"/>
                <a:ea typeface="+mn-ea"/>
                <a:cs typeface="+mn-cs"/>
              </a:rPr>
              <a:t>are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is </a:t>
            </a:r>
            <a:r>
              <a:rPr lang="hu-HU" sz="1200" kern="1200" dirty="0" err="1" smtClean="0">
                <a:solidFill>
                  <a:schemeClr val="tx1"/>
                </a:solidFill>
                <a:latin typeface="Times New Roman" pitchFamily="18" charset="0"/>
                <a:ea typeface="+mn-ea"/>
                <a:cs typeface="+mn-cs"/>
              </a:rPr>
              <a:t>irregularly</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arranged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learning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format</a:t>
            </a:r>
            <a:r>
              <a:rPr lang="hu-HU" sz="1200" kern="1200" dirty="0" smtClean="0">
                <a:solidFill>
                  <a:schemeClr val="tx1"/>
                </a:solidFill>
                <a:latin typeface="Times New Roman" pitchFamily="18" charset="0"/>
                <a:ea typeface="+mn-ea"/>
                <a:cs typeface="+mn-cs"/>
              </a:rPr>
              <a:t> </a:t>
            </a:r>
          </a:p>
          <a:p>
            <a:pPr lvl="0">
              <a:buFont typeface="Arial" pitchFamily="34" charset="0"/>
              <a:buChar char="•"/>
            </a:pP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which</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resulting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learner</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autonomy</a:t>
            </a:r>
            <a:r>
              <a:rPr lang="hu-HU" sz="1200" kern="1200" dirty="0" smtClean="0">
                <a:solidFill>
                  <a:schemeClr val="tx1"/>
                </a:solidFill>
                <a:latin typeface="Times New Roman" pitchFamily="18" charset="0"/>
                <a:ea typeface="+mn-ea"/>
                <a:cs typeface="+mn-cs"/>
              </a:rPr>
              <a:t>, and </a:t>
            </a:r>
            <a:r>
              <a:rPr lang="hu-HU" sz="1200" kern="1200" dirty="0" err="1" smtClean="0">
                <a:solidFill>
                  <a:schemeClr val="tx1"/>
                </a:solidFill>
                <a:latin typeface="Times New Roman" pitchFamily="18" charset="0"/>
                <a:ea typeface="+mn-ea"/>
                <a:cs typeface="+mn-cs"/>
              </a:rPr>
              <a:t>spontaneous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knowledge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exchange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results</a:t>
            </a:r>
            <a:r>
              <a:rPr lang="hu-HU" sz="1200" kern="1200" dirty="0" smtClean="0">
                <a:solidFill>
                  <a:schemeClr val="tx1"/>
                </a:solidFill>
                <a:latin typeface="Times New Roman" pitchFamily="18" charset="0"/>
                <a:ea typeface="+mn-ea"/>
                <a:cs typeface="+mn-cs"/>
              </a:rPr>
              <a:t> </a:t>
            </a:r>
          </a:p>
          <a:p>
            <a:pPr lvl="0">
              <a:buFont typeface="Arial" pitchFamily="34" charset="0"/>
              <a:buChar char="•"/>
            </a:pPr>
            <a:r>
              <a:rPr lang="hu-HU" sz="1200" kern="1200" dirty="0" err="1" smtClean="0">
                <a:solidFill>
                  <a:schemeClr val="tx1"/>
                </a:solidFill>
                <a:latin typeface="Times New Roman" pitchFamily="18" charset="0"/>
                <a:ea typeface="+mn-ea"/>
                <a:cs typeface="+mn-cs"/>
              </a:rPr>
              <a:t>not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in</a:t>
            </a:r>
            <a:r>
              <a:rPr lang="hu-HU" sz="1200" kern="1200" dirty="0" smtClean="0">
                <a:solidFill>
                  <a:schemeClr val="tx1"/>
                </a:solidFill>
                <a:latin typeface="Times New Roman" pitchFamily="18" charset="0"/>
                <a:ea typeface="+mn-ea"/>
                <a:cs typeface="+mn-cs"/>
              </a:rPr>
              <a:t> a </a:t>
            </a:r>
            <a:r>
              <a:rPr lang="hu-HU" sz="1200" kern="1200" dirty="0" err="1" smtClean="0">
                <a:solidFill>
                  <a:schemeClr val="tx1"/>
                </a:solidFill>
                <a:latin typeface="Times New Roman" pitchFamily="18" charset="0"/>
                <a:ea typeface="+mn-ea"/>
                <a:cs typeface="+mn-cs"/>
              </a:rPr>
              <a:t>hierarchical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scheme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but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brings</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about</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multi-directional</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decentralized</a:t>
            </a:r>
            <a:r>
              <a:rPr lang="hu-HU" sz="1200" kern="1200" dirty="0" smtClean="0">
                <a:solidFill>
                  <a:schemeClr val="tx1"/>
                </a:solidFill>
                <a:latin typeface="Times New Roman" pitchFamily="18" charset="0"/>
                <a:ea typeface="+mn-ea"/>
                <a:cs typeface="+mn-cs"/>
              </a:rPr>
              <a:t>, </a:t>
            </a:r>
          </a:p>
          <a:p>
            <a:pPr lvl="0">
              <a:buFont typeface="Arial" pitchFamily="34" charset="0"/>
              <a:buChar char="•"/>
            </a:pPr>
            <a:r>
              <a:rPr lang="hu-HU" sz="1200" kern="1200" dirty="0" err="1" smtClean="0">
                <a:solidFill>
                  <a:schemeClr val="tx1"/>
                </a:solidFill>
                <a:latin typeface="Times New Roman" pitchFamily="18" charset="0"/>
                <a:ea typeface="+mn-ea"/>
                <a:cs typeface="+mn-cs"/>
              </a:rPr>
              <a:t>multi-channeled</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approach</a:t>
            </a:r>
            <a:r>
              <a:rPr lang="hu-HU" sz="1200" kern="1200" dirty="0" smtClean="0">
                <a:solidFill>
                  <a:schemeClr val="tx1"/>
                </a:solidFill>
                <a:latin typeface="Times New Roman" pitchFamily="18" charset="0"/>
                <a:ea typeface="+mn-ea"/>
                <a:cs typeface="+mn-cs"/>
              </a:rPr>
              <a:t> </a:t>
            </a:r>
          </a:p>
          <a:p>
            <a:pPr lvl="0">
              <a:buFont typeface="Arial" pitchFamily="34" charset="0"/>
              <a:buChar char="•"/>
            </a:pPr>
            <a:r>
              <a:rPr lang="hu-HU" sz="1200" kern="1200" dirty="0" err="1" smtClean="0">
                <a:solidFill>
                  <a:schemeClr val="tx1"/>
                </a:solidFill>
                <a:latin typeface="Times New Roman" pitchFamily="18" charset="0"/>
                <a:ea typeface="+mn-ea"/>
                <a:cs typeface="+mn-cs"/>
              </a:rPr>
              <a:t>promoting</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creativity</a:t>
            </a:r>
            <a:r>
              <a:rPr lang="hu-HU" sz="1200" kern="1200" dirty="0" smtClean="0">
                <a:solidFill>
                  <a:schemeClr val="tx1"/>
                </a:solidFill>
                <a:latin typeface="Times New Roman" pitchFamily="18" charset="0"/>
                <a:ea typeface="+mn-ea"/>
                <a:cs typeface="+mn-cs"/>
              </a:rPr>
              <a:t> of </a:t>
            </a:r>
            <a:r>
              <a:rPr lang="hu-HU" sz="1200" kern="1200" dirty="0" err="1" smtClean="0">
                <a:solidFill>
                  <a:schemeClr val="tx1"/>
                </a:solidFill>
                <a:latin typeface="Times New Roman" pitchFamily="18" charset="0"/>
                <a:ea typeface="+mn-ea"/>
                <a:cs typeface="+mn-cs"/>
              </a:rPr>
              <a:t>the</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learner</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via</a:t>
            </a:r>
            <a:r>
              <a:rPr lang="hu-HU" sz="1200" kern="1200" dirty="0" smtClean="0">
                <a:solidFill>
                  <a:schemeClr val="tx1"/>
                </a:solidFill>
                <a:latin typeface="Times New Roman" pitchFamily="18" charset="0"/>
                <a:ea typeface="+mn-ea"/>
                <a:cs typeface="+mn-cs"/>
              </a:rPr>
              <a:t> </a:t>
            </a:r>
            <a:r>
              <a:rPr lang="hu-HU" sz="1200" kern="1200" dirty="0" err="1" smtClean="0">
                <a:solidFill>
                  <a:schemeClr val="tx1"/>
                </a:solidFill>
                <a:latin typeface="Times New Roman" pitchFamily="18" charset="0"/>
                <a:ea typeface="+mn-ea"/>
                <a:cs typeface="+mn-cs"/>
              </a:rPr>
              <a:t>collaboration</a:t>
            </a:r>
            <a:r>
              <a:rPr lang="hu-HU" sz="1200" kern="1200" dirty="0" smtClean="0">
                <a:solidFill>
                  <a:schemeClr val="tx1"/>
                </a:solidFill>
                <a:latin typeface="Times New Roman" pitchFamily="18" charset="0"/>
                <a:ea typeface="+mn-ea"/>
                <a:cs typeface="+mn-cs"/>
              </a:rPr>
              <a:t>. 5:03</a:t>
            </a:r>
          </a:p>
          <a:p>
            <a:endParaRPr lang="hu-HU" dirty="0" smtClean="0"/>
          </a:p>
          <a:p>
            <a:r>
              <a:rPr lang="en-GB" dirty="0" smtClean="0"/>
              <a:t> </a:t>
            </a:r>
            <a:r>
              <a:rPr lang="hu-HU" dirty="0" smtClean="0"/>
              <a:t>7.</a:t>
            </a:r>
            <a:r>
              <a:rPr lang="en-GB" dirty="0" err="1" smtClean="0"/>
              <a:t>Az</a:t>
            </a:r>
            <a:r>
              <a:rPr lang="en-GB" dirty="0" smtClean="0"/>
              <a:t> „</a:t>
            </a:r>
            <a:r>
              <a:rPr lang="en-GB" i="1" dirty="0" smtClean="0"/>
              <a:t>e-learning </a:t>
            </a:r>
            <a:r>
              <a:rPr lang="en-GB" i="1" dirty="0" err="1" smtClean="0"/>
              <a:t>kettő</a:t>
            </a:r>
            <a:r>
              <a:rPr lang="en-GB" i="1" dirty="0" smtClean="0"/>
              <a:t> </a:t>
            </a:r>
            <a:r>
              <a:rPr lang="en-GB" i="1" dirty="0" err="1" smtClean="0"/>
              <a:t>pont</a:t>
            </a:r>
            <a:r>
              <a:rPr lang="en-GB" i="1" dirty="0" smtClean="0"/>
              <a:t> </a:t>
            </a:r>
            <a:r>
              <a:rPr lang="en-GB" i="1" dirty="0" err="1" smtClean="0"/>
              <a:t>nullás</a:t>
            </a:r>
            <a:r>
              <a:rPr lang="en-GB" dirty="0" smtClean="0"/>
              <a:t>” </a:t>
            </a:r>
            <a:r>
              <a:rPr lang="en-GB" dirty="0" err="1" smtClean="0"/>
              <a:t>típusú</a:t>
            </a:r>
            <a:r>
              <a:rPr lang="en-GB" dirty="0" smtClean="0"/>
              <a:t> </a:t>
            </a:r>
            <a:r>
              <a:rPr lang="en-GB" dirty="0" err="1" smtClean="0"/>
              <a:t>tanulás</a:t>
            </a:r>
            <a:r>
              <a:rPr lang="en-GB" dirty="0" smtClean="0"/>
              <a:t> </a:t>
            </a:r>
            <a:r>
              <a:rPr lang="en-GB" dirty="0" err="1" smtClean="0"/>
              <a:t>elméletét</a:t>
            </a:r>
            <a:r>
              <a:rPr lang="en-GB" dirty="0" smtClean="0"/>
              <a:t> a </a:t>
            </a:r>
            <a:r>
              <a:rPr lang="en-GB" dirty="0" err="1" smtClean="0"/>
              <a:t>konnektivizmus</a:t>
            </a:r>
            <a:r>
              <a:rPr lang="en-GB" dirty="0" smtClean="0"/>
              <a:t> – a </a:t>
            </a:r>
            <a:r>
              <a:rPr lang="en-GB" dirty="0" err="1" smtClean="0"/>
              <a:t>hálózatalapú</a:t>
            </a:r>
            <a:r>
              <a:rPr lang="en-GB" dirty="0" smtClean="0"/>
              <a:t> </a:t>
            </a:r>
            <a:r>
              <a:rPr lang="en-GB" dirty="0" err="1" smtClean="0"/>
              <a:t>tanulásfelfogás</a:t>
            </a:r>
            <a:r>
              <a:rPr lang="en-GB" dirty="0" smtClean="0"/>
              <a:t> – </a:t>
            </a:r>
            <a:r>
              <a:rPr lang="en-GB" dirty="0" err="1" smtClean="0"/>
              <a:t>írja</a:t>
            </a:r>
            <a:r>
              <a:rPr lang="en-GB" dirty="0" smtClean="0"/>
              <a:t> le, </a:t>
            </a:r>
            <a:r>
              <a:rPr lang="en-GB" dirty="0" err="1" smtClean="0"/>
              <a:t>mely</a:t>
            </a:r>
            <a:r>
              <a:rPr lang="en-GB" dirty="0" smtClean="0"/>
              <a:t> a </a:t>
            </a:r>
            <a:r>
              <a:rPr lang="en-GB" dirty="0" err="1" smtClean="0"/>
              <a:t>digitális</a:t>
            </a:r>
            <a:r>
              <a:rPr lang="en-GB" dirty="0" smtClean="0"/>
              <a:t> </a:t>
            </a:r>
            <a:r>
              <a:rPr lang="en-GB" dirty="0" err="1" smtClean="0"/>
              <a:t>korszak</a:t>
            </a:r>
            <a:r>
              <a:rPr lang="en-GB" dirty="0" smtClean="0"/>
              <a:t> </a:t>
            </a:r>
            <a:r>
              <a:rPr lang="en-GB" dirty="0" err="1" smtClean="0"/>
              <a:t>tanuláselméletének</a:t>
            </a:r>
            <a:r>
              <a:rPr lang="en-GB" dirty="0" smtClean="0"/>
              <a:t> </a:t>
            </a:r>
            <a:r>
              <a:rPr lang="en-GB" dirty="0" err="1" smtClean="0"/>
              <a:t>fogható</a:t>
            </a:r>
            <a:r>
              <a:rPr lang="en-GB" dirty="0" smtClean="0"/>
              <a:t> </a:t>
            </a:r>
            <a:r>
              <a:rPr lang="en-GB" dirty="0" err="1" smtClean="0"/>
              <a:t>fel</a:t>
            </a:r>
            <a:r>
              <a:rPr lang="en-GB" dirty="0" smtClean="0"/>
              <a:t>.</a:t>
            </a:r>
            <a:endParaRPr lang="hu-HU" dirty="0" smtClean="0"/>
          </a:p>
          <a:p>
            <a:r>
              <a:rPr lang="en-GB" dirty="0" err="1" smtClean="0"/>
              <a:t>Az</a:t>
            </a:r>
            <a:r>
              <a:rPr lang="en-GB" dirty="0" smtClean="0"/>
              <a:t> </a:t>
            </a:r>
            <a:r>
              <a:rPr lang="en-GB" u="sng" dirty="0" smtClean="0"/>
              <a:t>e-learning2.0</a:t>
            </a:r>
            <a:r>
              <a:rPr lang="en-GB" dirty="0" smtClean="0"/>
              <a:t> </a:t>
            </a:r>
            <a:r>
              <a:rPr lang="en-GB" dirty="0" err="1" smtClean="0"/>
              <a:t>tanuló-központú</a:t>
            </a:r>
            <a:r>
              <a:rPr lang="en-GB" dirty="0" smtClean="0"/>
              <a:t> </a:t>
            </a:r>
            <a:r>
              <a:rPr lang="en-GB" dirty="0" err="1" smtClean="0"/>
              <a:t>irregulárisan</a:t>
            </a:r>
            <a:r>
              <a:rPr lang="en-GB" dirty="0" smtClean="0"/>
              <a:t> </a:t>
            </a:r>
            <a:r>
              <a:rPr lang="en-GB" dirty="0" err="1" smtClean="0"/>
              <a:t>szerveződő</a:t>
            </a:r>
            <a:r>
              <a:rPr lang="en-GB" dirty="0" smtClean="0"/>
              <a:t> </a:t>
            </a:r>
            <a:r>
              <a:rPr lang="en-GB" dirty="0" err="1" smtClean="0"/>
              <a:t>tanulási</a:t>
            </a:r>
            <a:r>
              <a:rPr lang="en-GB" dirty="0" smtClean="0"/>
              <a:t> forma, </a:t>
            </a:r>
            <a:r>
              <a:rPr lang="en-GB" dirty="0" err="1" smtClean="0"/>
              <a:t>mely</a:t>
            </a:r>
            <a:r>
              <a:rPr lang="en-GB" dirty="0" smtClean="0"/>
              <a:t> a </a:t>
            </a:r>
            <a:r>
              <a:rPr lang="en-GB" dirty="0" err="1" smtClean="0"/>
              <a:t>tanuló</a:t>
            </a:r>
            <a:r>
              <a:rPr lang="en-GB" dirty="0" smtClean="0"/>
              <a:t> </a:t>
            </a:r>
            <a:r>
              <a:rPr lang="en-GB" dirty="0" err="1" smtClean="0"/>
              <a:t>autonómiáján</a:t>
            </a:r>
            <a:r>
              <a:rPr lang="en-GB" dirty="0" smtClean="0"/>
              <a:t> </a:t>
            </a:r>
            <a:r>
              <a:rPr lang="en-GB" dirty="0" err="1" smtClean="0"/>
              <a:t>és</a:t>
            </a:r>
            <a:r>
              <a:rPr lang="en-GB" dirty="0" smtClean="0"/>
              <a:t> </a:t>
            </a:r>
            <a:r>
              <a:rPr lang="en-GB" dirty="0" err="1" smtClean="0"/>
              <a:t>spontán</a:t>
            </a:r>
            <a:r>
              <a:rPr lang="en-GB" dirty="0" smtClean="0"/>
              <a:t> </a:t>
            </a:r>
            <a:r>
              <a:rPr lang="en-GB" dirty="0" err="1" smtClean="0"/>
              <a:t>tudáscserén</a:t>
            </a:r>
            <a:r>
              <a:rPr lang="en-GB" dirty="0" smtClean="0"/>
              <a:t> </a:t>
            </a:r>
            <a:r>
              <a:rPr lang="en-GB" dirty="0" err="1" smtClean="0"/>
              <a:t>alapulva</a:t>
            </a:r>
            <a:r>
              <a:rPr lang="en-GB" dirty="0" smtClean="0"/>
              <a:t>, </a:t>
            </a:r>
            <a:r>
              <a:rPr lang="en-GB" dirty="0" err="1" smtClean="0"/>
              <a:t>már</a:t>
            </a:r>
            <a:r>
              <a:rPr lang="en-GB" dirty="0" smtClean="0"/>
              <a:t> </a:t>
            </a:r>
            <a:r>
              <a:rPr lang="en-GB" dirty="0" err="1" smtClean="0"/>
              <a:t>nem</a:t>
            </a:r>
            <a:r>
              <a:rPr lang="en-GB" dirty="0" smtClean="0"/>
              <a:t> </a:t>
            </a:r>
            <a:r>
              <a:rPr lang="en-GB" dirty="0" err="1" smtClean="0"/>
              <a:t>hierarchikus</a:t>
            </a:r>
            <a:r>
              <a:rPr lang="en-GB" dirty="0" smtClean="0"/>
              <a:t>, </a:t>
            </a:r>
            <a:r>
              <a:rPr lang="en-GB" dirty="0" err="1" smtClean="0"/>
              <a:t>hanem</a:t>
            </a:r>
            <a:r>
              <a:rPr lang="en-GB" dirty="0" smtClean="0"/>
              <a:t> </a:t>
            </a:r>
            <a:r>
              <a:rPr lang="en-GB" dirty="0" err="1" smtClean="0"/>
              <a:t>sokirányú</a:t>
            </a:r>
            <a:r>
              <a:rPr lang="en-GB" dirty="0" smtClean="0"/>
              <a:t>, </a:t>
            </a:r>
            <a:r>
              <a:rPr lang="en-GB" dirty="0" err="1" smtClean="0"/>
              <a:t>decentralizált</a:t>
            </a:r>
            <a:r>
              <a:rPr lang="en-GB" dirty="0" smtClean="0"/>
              <a:t> </a:t>
            </a:r>
            <a:r>
              <a:rPr lang="en-GB" dirty="0" err="1" smtClean="0"/>
              <a:t>és</a:t>
            </a:r>
            <a:r>
              <a:rPr lang="en-GB" dirty="0" smtClean="0"/>
              <a:t> </a:t>
            </a:r>
            <a:r>
              <a:rPr lang="en-GB" dirty="0" err="1" smtClean="0"/>
              <a:t>sokcsatornás</a:t>
            </a:r>
            <a:r>
              <a:rPr lang="en-GB" dirty="0" smtClean="0"/>
              <a:t>, a </a:t>
            </a:r>
            <a:r>
              <a:rPr lang="en-GB" dirty="0" err="1" smtClean="0"/>
              <a:t>kollaboratív</a:t>
            </a:r>
            <a:r>
              <a:rPr lang="en-GB" dirty="0" smtClean="0"/>
              <a:t> </a:t>
            </a:r>
            <a:r>
              <a:rPr lang="en-GB" dirty="0" err="1" smtClean="0"/>
              <a:t>tanulásra</a:t>
            </a:r>
            <a:r>
              <a:rPr lang="en-GB" dirty="0" smtClean="0"/>
              <a:t> </a:t>
            </a:r>
            <a:r>
              <a:rPr lang="en-GB" dirty="0" err="1" smtClean="0"/>
              <a:t>ösztönözve</a:t>
            </a:r>
            <a:r>
              <a:rPr lang="en-GB" dirty="0" smtClean="0"/>
              <a:t> </a:t>
            </a:r>
            <a:r>
              <a:rPr lang="en-GB" dirty="0" err="1" smtClean="0"/>
              <a:t>kibontakoztatja</a:t>
            </a:r>
            <a:r>
              <a:rPr lang="en-GB" dirty="0" smtClean="0"/>
              <a:t> a </a:t>
            </a:r>
            <a:r>
              <a:rPr lang="en-GB" dirty="0" err="1" smtClean="0"/>
              <a:t>tanulói</a:t>
            </a:r>
            <a:r>
              <a:rPr lang="en-GB" dirty="0" smtClean="0"/>
              <a:t> </a:t>
            </a:r>
            <a:r>
              <a:rPr lang="en-GB" dirty="0" err="1" smtClean="0"/>
              <a:t>kreativitást</a:t>
            </a:r>
            <a:r>
              <a:rPr lang="en-GB" dirty="0" smtClean="0"/>
              <a:t>. (</a:t>
            </a:r>
            <a:r>
              <a:rPr lang="en-GB" dirty="0" err="1" smtClean="0"/>
              <a:t>Forgó</a:t>
            </a:r>
            <a:r>
              <a:rPr lang="en-GB" dirty="0" smtClean="0"/>
              <a:t>)</a:t>
            </a:r>
            <a:endParaRPr lang="hu-HU" dirty="0" smtClean="0"/>
          </a:p>
        </p:txBody>
      </p:sp>
      <p:sp>
        <p:nvSpPr>
          <p:cNvPr id="62467" name="Dia számának helye 3"/>
          <p:cNvSpPr>
            <a:spLocks noGrp="1"/>
          </p:cNvSpPr>
          <p:nvPr>
            <p:ph type="sldNum" sz="quarter" idx="5"/>
          </p:nvPr>
        </p:nvSpPr>
        <p:spPr>
          <a:noFill/>
        </p:spPr>
        <p:txBody>
          <a:bodyPr/>
          <a:lstStyle/>
          <a:p>
            <a:fld id="{3EC2F81F-C445-4B5D-B615-8D5003324E3D}" type="slidenum">
              <a:rPr lang="hu-HU" smtClean="0">
                <a:solidFill>
                  <a:srgbClr val="000000"/>
                </a:solidFill>
              </a:rPr>
              <a:pPr/>
              <a:t>7</a:t>
            </a:fld>
            <a:endParaRPr lang="hu-HU"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iakép helye 1"/>
          <p:cNvSpPr>
            <a:spLocks noGrp="1" noRot="1" noChangeAspect="1"/>
          </p:cNvSpPr>
          <p:nvPr>
            <p:ph type="sldImg"/>
          </p:nvPr>
        </p:nvSpPr>
        <p:spPr>
          <a:ln/>
        </p:spPr>
      </p:sp>
      <p:sp>
        <p:nvSpPr>
          <p:cNvPr id="66562" name="Jegyzetek helye 2"/>
          <p:cNvSpPr>
            <a:spLocks noGrp="1"/>
          </p:cNvSpPr>
          <p:nvPr>
            <p:ph type="body" idx="1"/>
          </p:nvPr>
        </p:nvSpPr>
        <p:spPr>
          <a:noFill/>
          <a:ln/>
        </p:spPr>
        <p:txBody>
          <a:bodyPr/>
          <a:lstStyle/>
          <a:p>
            <a:pPr lvl="0"/>
            <a:r>
              <a:rPr lang="hu-HU" sz="1200" b="1" u="sng" kern="1200" dirty="0" smtClean="0">
                <a:solidFill>
                  <a:schemeClr val="tx1"/>
                </a:solidFill>
                <a:latin typeface="Times New Roman" pitchFamily="18" charset="0"/>
                <a:ea typeface="+mn-ea"/>
                <a:cs typeface="+mn-cs"/>
              </a:rPr>
              <a:t>8. </a:t>
            </a:r>
            <a:r>
              <a:rPr lang="en-GB" sz="1200" b="1" u="sng" kern="1200" dirty="0" smtClean="0">
                <a:solidFill>
                  <a:schemeClr val="tx1"/>
                </a:solidFill>
                <a:latin typeface="Times New Roman" pitchFamily="18" charset="0"/>
                <a:ea typeface="+mn-ea"/>
                <a:cs typeface="+mn-cs"/>
              </a:rPr>
              <a:t>New television technologies -- Interactive </a:t>
            </a:r>
            <a:r>
              <a:rPr lang="en-GB" sz="1200" b="1" u="sng" kern="1200" dirty="0" err="1" smtClean="0">
                <a:solidFill>
                  <a:schemeClr val="tx1"/>
                </a:solidFill>
                <a:latin typeface="Times New Roman" pitchFamily="18" charset="0"/>
                <a:ea typeface="+mn-ea"/>
                <a:cs typeface="+mn-cs"/>
              </a:rPr>
              <a:t>TeleVision</a:t>
            </a:r>
            <a:r>
              <a:rPr lang="en-GB" sz="1200" b="1" u="sng" kern="1200" dirty="0" smtClean="0">
                <a:solidFill>
                  <a:schemeClr val="tx1"/>
                </a:solidFill>
                <a:latin typeface="Times New Roman" pitchFamily="18" charset="0"/>
                <a:ea typeface="+mn-ea"/>
                <a:cs typeface="+mn-cs"/>
              </a:rPr>
              <a:t> 5:07</a:t>
            </a:r>
            <a:endParaRPr lang="hu-HU" sz="1200" kern="1200" dirty="0" smtClean="0">
              <a:solidFill>
                <a:schemeClr val="tx1"/>
              </a:solidFill>
              <a:latin typeface="Times New Roman" pitchFamily="18" charset="0"/>
              <a:ea typeface="+mn-ea"/>
              <a:cs typeface="+mn-cs"/>
            </a:endParaRPr>
          </a:p>
          <a:p>
            <a:r>
              <a:rPr lang="en-GB" sz="1200" b="1" kern="1200" dirty="0" smtClean="0">
                <a:solidFill>
                  <a:schemeClr val="tx1"/>
                </a:solidFill>
                <a:latin typeface="Times New Roman" pitchFamily="18" charset="0"/>
                <a:ea typeface="+mn-ea"/>
                <a:cs typeface="+mn-cs"/>
              </a:rPr>
              <a:t>This slide shows the new television technologies, the interactive television.</a:t>
            </a:r>
            <a:endParaRPr lang="hu-HU" sz="1200" kern="1200" dirty="0" smtClean="0">
              <a:solidFill>
                <a:schemeClr val="tx1"/>
              </a:solidFill>
              <a:latin typeface="Times New Roman" pitchFamily="18" charset="0"/>
              <a:ea typeface="+mn-ea"/>
              <a:cs typeface="+mn-cs"/>
            </a:endParaRPr>
          </a:p>
          <a:p>
            <a:r>
              <a:rPr lang="hu-HU" sz="1200" u="sng" kern="1200" dirty="0" err="1" smtClean="0">
                <a:solidFill>
                  <a:schemeClr val="tx1"/>
                </a:solidFill>
                <a:latin typeface="Times New Roman" pitchFamily="18" charset="0"/>
                <a:ea typeface="+mn-ea"/>
                <a:cs typeface="+mn-cs"/>
              </a:rPr>
              <a:t>What</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are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the</a:t>
            </a:r>
            <a:r>
              <a:rPr lang="hu-HU" sz="1200" u="sng" kern="1200" dirty="0" smtClean="0">
                <a:solidFill>
                  <a:schemeClr val="tx1"/>
                </a:solidFill>
                <a:latin typeface="Times New Roman" pitchFamily="18" charset="0"/>
                <a:ea typeface="+mn-ea"/>
                <a:cs typeface="+mn-cs"/>
              </a:rPr>
              <a:t> main </a:t>
            </a:r>
            <a:r>
              <a:rPr lang="hu-HU" sz="1200" u="sng" kern="1200" dirty="0" err="1" smtClean="0">
                <a:solidFill>
                  <a:schemeClr val="tx1"/>
                </a:solidFill>
                <a:latin typeface="Times New Roman" pitchFamily="18" charset="0"/>
                <a:ea typeface="+mn-ea"/>
                <a:cs typeface="+mn-cs"/>
              </a:rPr>
              <a:t>charasteritics</a:t>
            </a:r>
            <a:r>
              <a:rPr lang="hu-HU" sz="1200" u="sng" kern="1200" dirty="0" smtClean="0">
                <a:solidFill>
                  <a:schemeClr val="tx1"/>
                </a:solidFill>
                <a:latin typeface="Times New Roman" pitchFamily="18" charset="0"/>
                <a:ea typeface="+mn-ea"/>
                <a:cs typeface="+mn-cs"/>
              </a:rPr>
              <a:t> a </a:t>
            </a:r>
            <a:r>
              <a:rPr lang="hu-HU" sz="1200" u="sng" kern="1200" dirty="0" err="1" smtClean="0">
                <a:solidFill>
                  <a:schemeClr val="tx1"/>
                </a:solidFill>
                <a:latin typeface="Times New Roman" pitchFamily="18" charset="0"/>
                <a:ea typeface="+mn-ea"/>
                <a:cs typeface="+mn-cs"/>
              </a:rPr>
              <a:t>new</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television</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technologies</a:t>
            </a:r>
            <a:r>
              <a:rPr lang="hu-HU" sz="1200" u="sng" kern="1200" dirty="0" smtClean="0">
                <a:solidFill>
                  <a:schemeClr val="tx1"/>
                </a:solidFill>
                <a:latin typeface="Times New Roman" pitchFamily="18" charset="0"/>
                <a:ea typeface="+mn-ea"/>
                <a:cs typeface="+mn-cs"/>
              </a:rPr>
              <a:t>?</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first a one is  a rich media content,</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strong interactivity,</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it is based on the combination of the pc, and the television </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and is the primary learning form is interactive (t-learning)</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kern="1200" dirty="0" smtClean="0">
                <a:solidFill>
                  <a:schemeClr val="tx1"/>
                </a:solidFill>
                <a:latin typeface="Times New Roman" pitchFamily="18" charset="0"/>
                <a:ea typeface="+mn-ea"/>
                <a:cs typeface="+mn-cs"/>
              </a:rPr>
              <a:t>Those Television program becomes a digital data-base </a:t>
            </a:r>
            <a:r>
              <a:rPr lang="en-GB" sz="1200" kern="1200" dirty="0" err="1" smtClean="0">
                <a:solidFill>
                  <a:schemeClr val="tx1"/>
                </a:solidFill>
                <a:latin typeface="Times New Roman" pitchFamily="18" charset="0"/>
                <a:ea typeface="+mn-ea"/>
                <a:cs typeface="+mn-cs"/>
              </a:rPr>
              <a:t>catalog</a:t>
            </a:r>
            <a:r>
              <a:rPr lang="en-GB" sz="1200" kern="1200" dirty="0" smtClean="0">
                <a:solidFill>
                  <a:schemeClr val="tx1"/>
                </a:solidFill>
                <a:latin typeface="Times New Roman" pitchFamily="18" charset="0"/>
                <a:ea typeface="+mn-ea"/>
                <a:cs typeface="+mn-cs"/>
              </a:rPr>
              <a:t>.</a:t>
            </a:r>
            <a:endParaRPr lang="hu-HU" sz="1200" kern="1200" dirty="0" smtClean="0">
              <a:solidFill>
                <a:schemeClr val="tx1"/>
              </a:solidFill>
              <a:latin typeface="Times New Roman" pitchFamily="18" charset="0"/>
              <a:ea typeface="+mn-ea"/>
              <a:cs typeface="+mn-cs"/>
            </a:endParaRPr>
          </a:p>
          <a:p>
            <a:r>
              <a:rPr lang="hu-HU" sz="1200" u="sng" kern="1200" dirty="0" smtClean="0">
                <a:solidFill>
                  <a:schemeClr val="tx1"/>
                </a:solidFill>
                <a:latin typeface="Times New Roman" pitchFamily="18" charset="0"/>
                <a:ea typeface="+mn-ea"/>
                <a:cs typeface="+mn-cs"/>
              </a:rPr>
              <a:t>And </a:t>
            </a:r>
            <a:r>
              <a:rPr lang="hu-HU" sz="1200" u="sng" kern="1200" dirty="0" err="1" smtClean="0">
                <a:solidFill>
                  <a:schemeClr val="tx1"/>
                </a:solidFill>
                <a:latin typeface="Times New Roman" pitchFamily="18" charset="0"/>
                <a:ea typeface="+mn-ea"/>
                <a:cs typeface="+mn-cs"/>
              </a:rPr>
              <a:t>us</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you</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see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about</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we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say</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Farewell</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or</a:t>
            </a:r>
            <a:r>
              <a:rPr lang="hu-HU" sz="1200" u="sng" kern="1200" dirty="0" smtClean="0">
                <a:solidFill>
                  <a:schemeClr val="tx1"/>
                </a:solidFill>
                <a:latin typeface="Times New Roman" pitchFamily="18" charset="0"/>
                <a:ea typeface="+mn-ea"/>
                <a:cs typeface="+mn-cs"/>
              </a:rPr>
              <a:t> Good </a:t>
            </a:r>
            <a:r>
              <a:rPr lang="hu-HU" sz="1200" u="sng" kern="1200" dirty="0" err="1" smtClean="0">
                <a:solidFill>
                  <a:schemeClr val="tx1"/>
                </a:solidFill>
                <a:latin typeface="Times New Roman" pitchFamily="18" charset="0"/>
                <a:ea typeface="+mn-ea"/>
                <a:cs typeface="+mn-cs"/>
              </a:rPr>
              <a:t>bye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to</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the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Primetime</a:t>
            </a:r>
            <a:r>
              <a:rPr lang="hu-HU" sz="1200" u="sng" kern="1200" dirty="0" smtClean="0">
                <a:solidFill>
                  <a:schemeClr val="tx1"/>
                </a:solidFill>
                <a:latin typeface="Times New Roman" pitchFamily="18" charset="0"/>
                <a:ea typeface="+mn-ea"/>
                <a:cs typeface="+mn-cs"/>
              </a:rPr>
              <a:t> </a:t>
            </a:r>
            <a:r>
              <a:rPr lang="hu-HU" sz="1200" u="sng" kern="1200" dirty="0" err="1" smtClean="0">
                <a:solidFill>
                  <a:schemeClr val="tx1"/>
                </a:solidFill>
                <a:latin typeface="Times New Roman" pitchFamily="18" charset="0"/>
                <a:ea typeface="+mn-ea"/>
                <a:cs typeface="+mn-cs"/>
              </a:rPr>
              <a:t>shows</a:t>
            </a:r>
            <a:r>
              <a:rPr lang="hu-HU" sz="1200" u="sng" kern="1200" dirty="0" smtClean="0">
                <a:solidFill>
                  <a:schemeClr val="tx1"/>
                </a:solidFill>
                <a:latin typeface="Times New Roman" pitchFamily="18" charset="0"/>
                <a:ea typeface="+mn-ea"/>
                <a:cs typeface="+mn-cs"/>
              </a:rPr>
              <a:t>. 5:50</a:t>
            </a:r>
            <a:endParaRPr lang="hu-HU" sz="1200" kern="1200" dirty="0" smtClean="0">
              <a:solidFill>
                <a:schemeClr val="tx1"/>
              </a:solidFill>
              <a:latin typeface="Times New Roman" pitchFamily="18" charset="0"/>
              <a:ea typeface="+mn-ea"/>
              <a:cs typeface="+mn-cs"/>
            </a:endParaRPr>
          </a:p>
          <a:p>
            <a:r>
              <a:rPr lang="hu-HU" sz="1200" u="none" strike="noStrike" kern="1200" dirty="0" smtClean="0">
                <a:solidFill>
                  <a:schemeClr val="tx1"/>
                </a:solidFill>
                <a:latin typeface="Times New Roman" pitchFamily="18" charset="0"/>
                <a:ea typeface="+mn-ea"/>
                <a:cs typeface="+mn-cs"/>
              </a:rPr>
              <a:t> </a:t>
            </a:r>
            <a:endParaRPr lang="hu-HU" sz="1200" kern="1200" dirty="0" smtClean="0">
              <a:solidFill>
                <a:schemeClr val="tx1"/>
              </a:solidFill>
              <a:latin typeface="Times New Roman" pitchFamily="18" charset="0"/>
              <a:ea typeface="+mn-ea"/>
              <a:cs typeface="+mn-cs"/>
            </a:endParaRPr>
          </a:p>
          <a:p>
            <a:r>
              <a:rPr lang="en-GB" dirty="0" smtClean="0"/>
              <a:t> </a:t>
            </a:r>
            <a:r>
              <a:rPr lang="hu-HU" dirty="0" smtClean="0"/>
              <a:t>8</a:t>
            </a:r>
            <a:r>
              <a:rPr lang="en-GB" dirty="0" smtClean="0"/>
              <a:t>. </a:t>
            </a:r>
            <a:r>
              <a:rPr lang="en-GB" dirty="0" err="1" smtClean="0"/>
              <a:t>Az</a:t>
            </a:r>
            <a:r>
              <a:rPr lang="en-GB" dirty="0" smtClean="0"/>
              <a:t> </a:t>
            </a:r>
            <a:r>
              <a:rPr lang="en-GB" dirty="0" err="1" smtClean="0"/>
              <a:t>Interaktív</a:t>
            </a:r>
            <a:r>
              <a:rPr lang="en-GB" dirty="0" smtClean="0"/>
              <a:t> </a:t>
            </a:r>
            <a:r>
              <a:rPr lang="en-GB" dirty="0" err="1" smtClean="0"/>
              <a:t>TeleVízió</a:t>
            </a:r>
            <a:r>
              <a:rPr lang="en-GB" dirty="0" smtClean="0"/>
              <a:t> a </a:t>
            </a:r>
            <a:r>
              <a:rPr lang="en-GB" dirty="0" err="1" smtClean="0"/>
              <a:t>televízión</a:t>
            </a:r>
            <a:r>
              <a:rPr lang="en-GB" dirty="0" smtClean="0"/>
              <a:t> </a:t>
            </a:r>
            <a:r>
              <a:rPr lang="en-GB" dirty="0" err="1" smtClean="0"/>
              <a:t>alapuló</a:t>
            </a:r>
            <a:r>
              <a:rPr lang="en-GB" dirty="0" smtClean="0"/>
              <a:t> </a:t>
            </a:r>
            <a:r>
              <a:rPr lang="en-GB" dirty="0" err="1" smtClean="0"/>
              <a:t>tanulás</a:t>
            </a:r>
            <a:r>
              <a:rPr lang="en-GB" dirty="0" smtClean="0"/>
              <a:t> </a:t>
            </a:r>
            <a:r>
              <a:rPr lang="en-GB" dirty="0" err="1" smtClean="0"/>
              <a:t>interaktív</a:t>
            </a:r>
            <a:r>
              <a:rPr lang="en-GB" dirty="0" smtClean="0"/>
              <a:t> </a:t>
            </a:r>
            <a:r>
              <a:rPr lang="en-GB" dirty="0" err="1" smtClean="0"/>
              <a:t>formájára</a:t>
            </a:r>
            <a:r>
              <a:rPr lang="en-GB" dirty="0" smtClean="0"/>
              <a:t> </a:t>
            </a:r>
            <a:r>
              <a:rPr lang="en-GB" dirty="0" err="1" smtClean="0"/>
              <a:t>elterjedt</a:t>
            </a:r>
            <a:r>
              <a:rPr lang="en-GB" dirty="0" smtClean="0"/>
              <a:t> </a:t>
            </a:r>
            <a:r>
              <a:rPr lang="en-GB" dirty="0" err="1" smtClean="0"/>
              <a:t>kifejezés</a:t>
            </a:r>
            <a:r>
              <a:rPr lang="en-GB" dirty="0" smtClean="0"/>
              <a:t>, </a:t>
            </a:r>
            <a:r>
              <a:rPr lang="en-GB" dirty="0" err="1" smtClean="0"/>
              <a:t>mely</a:t>
            </a:r>
            <a:r>
              <a:rPr lang="en-GB" dirty="0" smtClean="0"/>
              <a:t> a </a:t>
            </a:r>
            <a:r>
              <a:rPr lang="en-GB" dirty="0" err="1" smtClean="0"/>
              <a:t>számítógépes</a:t>
            </a:r>
            <a:r>
              <a:rPr lang="en-GB" dirty="0" smtClean="0"/>
              <a:t> </a:t>
            </a:r>
            <a:r>
              <a:rPr lang="en-GB" dirty="0" err="1" smtClean="0"/>
              <a:t>technológia</a:t>
            </a:r>
            <a:r>
              <a:rPr lang="en-GB" dirty="0" smtClean="0"/>
              <a:t> </a:t>
            </a:r>
            <a:r>
              <a:rPr lang="en-GB" dirty="0" err="1" smtClean="0"/>
              <a:t>és</a:t>
            </a:r>
            <a:r>
              <a:rPr lang="en-GB" dirty="0" smtClean="0"/>
              <a:t> a </a:t>
            </a:r>
            <a:r>
              <a:rPr lang="en-GB" dirty="0" err="1" smtClean="0"/>
              <a:t>digitális</a:t>
            </a:r>
            <a:r>
              <a:rPr lang="en-GB" dirty="0" smtClean="0"/>
              <a:t> </a:t>
            </a:r>
            <a:r>
              <a:rPr lang="en-GB" dirty="0" err="1" smtClean="0"/>
              <a:t>televíziózás</a:t>
            </a:r>
            <a:r>
              <a:rPr lang="en-GB" dirty="0" smtClean="0"/>
              <a:t> </a:t>
            </a:r>
            <a:r>
              <a:rPr lang="en-GB" dirty="0" err="1" smtClean="0"/>
              <a:t>adta</a:t>
            </a:r>
            <a:r>
              <a:rPr lang="en-GB" dirty="0" smtClean="0"/>
              <a:t> </a:t>
            </a:r>
            <a:r>
              <a:rPr lang="en-GB" dirty="0" err="1" smtClean="0"/>
              <a:t>lehetőségek</a:t>
            </a:r>
            <a:r>
              <a:rPr lang="en-GB" dirty="0" smtClean="0"/>
              <a:t> </a:t>
            </a:r>
            <a:r>
              <a:rPr lang="en-GB" dirty="0" err="1" smtClean="0"/>
              <a:t>révén</a:t>
            </a:r>
            <a:r>
              <a:rPr lang="en-GB" dirty="0" smtClean="0"/>
              <a:t> </a:t>
            </a:r>
            <a:r>
              <a:rPr lang="en-GB" dirty="0" err="1" smtClean="0"/>
              <a:t>interaktívvá</a:t>
            </a:r>
            <a:r>
              <a:rPr lang="en-GB" dirty="0" smtClean="0"/>
              <a:t> </a:t>
            </a:r>
            <a:r>
              <a:rPr lang="en-GB" dirty="0" err="1" smtClean="0"/>
              <a:t>válik</a:t>
            </a:r>
            <a:r>
              <a:rPr lang="en-GB" dirty="0" smtClean="0"/>
              <a:t>.</a:t>
            </a:r>
            <a:endParaRPr lang="hu-HU" dirty="0" smtClean="0"/>
          </a:p>
          <a:p>
            <a:r>
              <a:rPr lang="hu-HU" dirty="0" smtClean="0"/>
              <a:t>8</a:t>
            </a:r>
            <a:r>
              <a:rPr lang="en-GB" dirty="0" smtClean="0"/>
              <a:t>. </a:t>
            </a:r>
            <a:r>
              <a:rPr lang="en-GB" dirty="0" err="1" smtClean="0"/>
              <a:t>Az</a:t>
            </a:r>
            <a:r>
              <a:rPr lang="en-GB" dirty="0" smtClean="0"/>
              <a:t> </a:t>
            </a:r>
            <a:r>
              <a:rPr lang="en-GB" dirty="0" err="1" smtClean="0"/>
              <a:t>új</a:t>
            </a:r>
            <a:r>
              <a:rPr lang="en-GB" dirty="0" smtClean="0"/>
              <a:t> </a:t>
            </a:r>
            <a:r>
              <a:rPr lang="en-GB" dirty="0" err="1" smtClean="0"/>
              <a:t>televíziózási</a:t>
            </a:r>
            <a:r>
              <a:rPr lang="en-GB" dirty="0" smtClean="0"/>
              <a:t> </a:t>
            </a:r>
            <a:r>
              <a:rPr lang="en-GB" dirty="0" err="1" smtClean="0"/>
              <a:t>technológiák</a:t>
            </a:r>
            <a:r>
              <a:rPr lang="en-GB" dirty="0" smtClean="0"/>
              <a:t> – a </a:t>
            </a:r>
            <a:r>
              <a:rPr lang="en-GB" dirty="0" err="1" smtClean="0"/>
              <a:t>gazdag</a:t>
            </a:r>
            <a:r>
              <a:rPr lang="en-GB" dirty="0" smtClean="0"/>
              <a:t> </a:t>
            </a:r>
            <a:r>
              <a:rPr lang="en-GB" dirty="0" err="1" smtClean="0"/>
              <a:t>médiatartalom</a:t>
            </a:r>
            <a:r>
              <a:rPr lang="en-GB" dirty="0" smtClean="0"/>
              <a:t> </a:t>
            </a:r>
            <a:r>
              <a:rPr lang="en-GB" dirty="0" err="1" smtClean="0"/>
              <a:t>és</a:t>
            </a:r>
            <a:r>
              <a:rPr lang="en-GB" dirty="0" smtClean="0"/>
              <a:t> </a:t>
            </a:r>
            <a:r>
              <a:rPr lang="en-GB" dirty="0" err="1" smtClean="0"/>
              <a:t>az</a:t>
            </a:r>
            <a:r>
              <a:rPr lang="en-GB" dirty="0" smtClean="0"/>
              <a:t> </a:t>
            </a:r>
            <a:r>
              <a:rPr lang="en-GB" dirty="0" err="1" smtClean="0"/>
              <a:t>interaktivitás</a:t>
            </a:r>
            <a:r>
              <a:rPr lang="en-GB" dirty="0" smtClean="0"/>
              <a:t> </a:t>
            </a:r>
            <a:r>
              <a:rPr lang="en-GB" dirty="0" err="1" smtClean="0"/>
              <a:t>révén</a:t>
            </a:r>
            <a:r>
              <a:rPr lang="en-GB" dirty="0" smtClean="0"/>
              <a:t> – </a:t>
            </a:r>
            <a:r>
              <a:rPr lang="en-GB" dirty="0" err="1" smtClean="0"/>
              <a:t>pedig</a:t>
            </a:r>
            <a:r>
              <a:rPr lang="en-GB" dirty="0" smtClean="0"/>
              <a:t> a </a:t>
            </a:r>
            <a:r>
              <a:rPr lang="en-GB" dirty="0" err="1" smtClean="0"/>
              <a:t>számítógép</a:t>
            </a:r>
            <a:r>
              <a:rPr lang="en-GB" dirty="0" smtClean="0"/>
              <a:t> </a:t>
            </a:r>
            <a:r>
              <a:rPr lang="en-GB" dirty="0" err="1" smtClean="0"/>
              <a:t>és</a:t>
            </a:r>
            <a:r>
              <a:rPr lang="en-GB" dirty="0" smtClean="0"/>
              <a:t> a </a:t>
            </a:r>
            <a:r>
              <a:rPr lang="en-GB" dirty="0" err="1" smtClean="0"/>
              <a:t>televíziózás</a:t>
            </a:r>
            <a:r>
              <a:rPr lang="en-GB" dirty="0" smtClean="0"/>
              <a:t> </a:t>
            </a:r>
            <a:r>
              <a:rPr lang="en-GB" dirty="0" err="1" smtClean="0"/>
              <a:t>adta</a:t>
            </a:r>
            <a:r>
              <a:rPr lang="en-GB" dirty="0" smtClean="0"/>
              <a:t> </a:t>
            </a:r>
            <a:r>
              <a:rPr lang="en-GB" dirty="0" err="1" smtClean="0"/>
              <a:t>együttes</a:t>
            </a:r>
            <a:r>
              <a:rPr lang="en-GB" dirty="0" smtClean="0"/>
              <a:t> </a:t>
            </a:r>
            <a:r>
              <a:rPr lang="en-GB" dirty="0" err="1" smtClean="0"/>
              <a:t>élmény</a:t>
            </a:r>
            <a:r>
              <a:rPr lang="en-GB" dirty="0" smtClean="0"/>
              <a:t> </a:t>
            </a:r>
            <a:r>
              <a:rPr lang="en-GB" dirty="0" err="1" smtClean="0"/>
              <a:t>kombinációját</a:t>
            </a:r>
            <a:r>
              <a:rPr lang="en-GB" dirty="0" smtClean="0"/>
              <a:t> </a:t>
            </a:r>
            <a:r>
              <a:rPr lang="en-GB" dirty="0" err="1" smtClean="0"/>
              <a:t>adják</a:t>
            </a:r>
            <a:r>
              <a:rPr lang="en-GB" dirty="0" smtClean="0"/>
              <a:t> a </a:t>
            </a:r>
            <a:r>
              <a:rPr lang="en-GB" dirty="0" err="1" smtClean="0"/>
              <a:t>néző</a:t>
            </a:r>
            <a:r>
              <a:rPr lang="en-GB" dirty="0" smtClean="0"/>
              <a:t> </a:t>
            </a:r>
            <a:r>
              <a:rPr lang="en-GB" dirty="0" err="1" smtClean="0"/>
              <a:t>számára</a:t>
            </a:r>
            <a:r>
              <a:rPr lang="en-GB" dirty="0" smtClean="0"/>
              <a:t> (television learning, </a:t>
            </a:r>
            <a:r>
              <a:rPr lang="en-GB" dirty="0" err="1" smtClean="0"/>
              <a:t>digitális</a:t>
            </a:r>
            <a:r>
              <a:rPr lang="en-GB" dirty="0" smtClean="0"/>
              <a:t> </a:t>
            </a:r>
            <a:r>
              <a:rPr lang="en-GB" dirty="0" err="1" smtClean="0"/>
              <a:t>technológián</a:t>
            </a:r>
            <a:r>
              <a:rPr lang="en-GB" dirty="0" smtClean="0"/>
              <a:t> </a:t>
            </a:r>
            <a:r>
              <a:rPr lang="en-GB" dirty="0" err="1" smtClean="0"/>
              <a:t>alapuló</a:t>
            </a:r>
            <a:r>
              <a:rPr lang="en-GB" dirty="0" smtClean="0"/>
              <a:t> </a:t>
            </a:r>
            <a:r>
              <a:rPr lang="en-GB" dirty="0" err="1" smtClean="0"/>
              <a:t>televízión</a:t>
            </a:r>
            <a:r>
              <a:rPr lang="en-GB" dirty="0" smtClean="0"/>
              <a:t> </a:t>
            </a:r>
            <a:r>
              <a:rPr lang="en-GB" dirty="0" err="1" smtClean="0"/>
              <a:t>keresztüli</a:t>
            </a:r>
            <a:r>
              <a:rPr lang="en-GB" dirty="0" smtClean="0"/>
              <a:t> </a:t>
            </a:r>
            <a:r>
              <a:rPr lang="en-GB" dirty="0" err="1" smtClean="0"/>
              <a:t>interaktív</a:t>
            </a:r>
            <a:r>
              <a:rPr lang="en-GB" dirty="0" smtClean="0"/>
              <a:t> </a:t>
            </a:r>
            <a:r>
              <a:rPr lang="en-GB" dirty="0" err="1" smtClean="0"/>
              <a:t>tanulás</a:t>
            </a:r>
            <a:r>
              <a:rPr lang="en-GB" dirty="0" smtClean="0"/>
              <a:t>, t-learning). </a:t>
            </a:r>
            <a:endParaRPr lang="hu-HU" dirty="0" smtClean="0"/>
          </a:p>
          <a:p>
            <a:endParaRPr lang="hu-HU" dirty="0" smtClean="0"/>
          </a:p>
        </p:txBody>
      </p:sp>
      <p:sp>
        <p:nvSpPr>
          <p:cNvPr id="66563" name="Dátum helye 3"/>
          <p:cNvSpPr>
            <a:spLocks noGrp="1"/>
          </p:cNvSpPr>
          <p:nvPr>
            <p:ph type="dt" sz="quarter" idx="1"/>
          </p:nvPr>
        </p:nvSpPr>
        <p:spPr>
          <a:noFill/>
        </p:spPr>
        <p:txBody>
          <a:bodyPr/>
          <a:lstStyle/>
          <a:p>
            <a:fld id="{AA58EEC4-5B28-4EFF-B3B1-CB241CBCEB4A}" type="datetime8">
              <a:rPr lang="en-US" smtClean="0"/>
              <a:pPr/>
              <a:t>9/25/2011 8:50 PM</a:t>
            </a:fld>
            <a:endParaRPr lang="en-US" smtClean="0"/>
          </a:p>
        </p:txBody>
      </p:sp>
      <p:sp>
        <p:nvSpPr>
          <p:cNvPr id="66564" name="Élőláb helye 4"/>
          <p:cNvSpPr>
            <a:spLocks noGrp="1"/>
          </p:cNvSpPr>
          <p:nvPr>
            <p:ph type="ftr" sz="quarter" idx="4"/>
          </p:nvPr>
        </p:nvSpPr>
        <p:spPr>
          <a:noFill/>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66565" name="Dia számának helye 5"/>
          <p:cNvSpPr>
            <a:spLocks noGrp="1"/>
          </p:cNvSpPr>
          <p:nvPr>
            <p:ph type="sldNum" sz="quarter" idx="5"/>
          </p:nvPr>
        </p:nvSpPr>
        <p:spPr>
          <a:noFill/>
        </p:spPr>
        <p:txBody>
          <a:bodyPr/>
          <a:lstStyle/>
          <a:p>
            <a:fld id="{754F0E87-D3D0-44C6-A24E-698698FF148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iakép helye 1"/>
          <p:cNvSpPr>
            <a:spLocks noGrp="1" noRot="1" noChangeAspect="1"/>
          </p:cNvSpPr>
          <p:nvPr>
            <p:ph type="sldImg"/>
          </p:nvPr>
        </p:nvSpPr>
        <p:spPr>
          <a:ln/>
        </p:spPr>
      </p:sp>
      <p:sp>
        <p:nvSpPr>
          <p:cNvPr id="3" name="Jegyzetek helye 2"/>
          <p:cNvSpPr>
            <a:spLocks noGrp="1"/>
          </p:cNvSpPr>
          <p:nvPr>
            <p:ph type="body" idx="1"/>
          </p:nvPr>
        </p:nvSpPr>
        <p:spPr/>
        <p:txBody>
          <a:bodyPr>
            <a:normAutofit/>
          </a:bodyPr>
          <a:lstStyle/>
          <a:p>
            <a:r>
              <a:rPr lang="en-GB" sz="1200" b="1" kern="1200" dirty="0" smtClean="0">
                <a:solidFill>
                  <a:schemeClr val="tx1"/>
                </a:solidFill>
                <a:latin typeface="Times New Roman" pitchFamily="18" charset="0"/>
                <a:ea typeface="+mn-ea"/>
                <a:cs typeface="+mn-cs"/>
              </a:rPr>
              <a:t>9. Mobile (cellular, handy) telephones</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 The next slide shows, a change </a:t>
            </a:r>
            <a:r>
              <a:rPr lang="en-GB" sz="1200" i="1" kern="1200" dirty="0" smtClean="0">
                <a:solidFill>
                  <a:schemeClr val="tx1"/>
                </a:solidFill>
                <a:latin typeface="Times New Roman" pitchFamily="18" charset="0"/>
                <a:ea typeface="+mn-ea"/>
                <a:cs typeface="+mn-cs"/>
              </a:rPr>
              <a:t>(</a:t>
            </a:r>
            <a:r>
              <a:rPr lang="en-GB" sz="1200" i="1" kern="1200" dirty="0" err="1" smtClean="0">
                <a:solidFill>
                  <a:schemeClr val="tx1"/>
                </a:solidFill>
                <a:latin typeface="Times New Roman" pitchFamily="18" charset="0"/>
                <a:ea typeface="+mn-ea"/>
                <a:cs typeface="+mn-cs"/>
              </a:rPr>
              <a:t>változás</a:t>
            </a:r>
            <a:r>
              <a:rPr lang="en-GB" sz="1200" i="1" kern="1200" dirty="0" smtClean="0">
                <a:solidFill>
                  <a:schemeClr val="tx1"/>
                </a:solidFill>
                <a:latin typeface="Times New Roman" pitchFamily="18" charset="0"/>
                <a:ea typeface="+mn-ea"/>
                <a:cs typeface="+mn-cs"/>
              </a:rPr>
              <a:t>)</a:t>
            </a:r>
            <a:r>
              <a:rPr lang="en-GB" sz="1200" kern="1200" dirty="0" smtClean="0">
                <a:solidFill>
                  <a:schemeClr val="tx1"/>
                </a:solidFill>
                <a:latin typeface="Times New Roman" pitchFamily="18" charset="0"/>
                <a:ea typeface="+mn-ea"/>
                <a:cs typeface="+mn-cs"/>
              </a:rPr>
              <a:t> in </a:t>
            </a:r>
            <a:r>
              <a:rPr lang="en-GB" sz="1200" kern="1200" dirty="0" err="1" smtClean="0">
                <a:solidFill>
                  <a:schemeClr val="tx1"/>
                </a:solidFill>
                <a:latin typeface="Times New Roman" pitchFamily="18" charset="0"/>
                <a:ea typeface="+mn-ea"/>
                <a:cs typeface="+mn-cs"/>
              </a:rPr>
              <a:t>telephonia</a:t>
            </a:r>
            <a:r>
              <a:rPr lang="en-GB" sz="1200" kern="1200" dirty="0" smtClean="0">
                <a:solidFill>
                  <a:schemeClr val="tx1"/>
                </a:solidFill>
                <a:latin typeface="Times New Roman" pitchFamily="18" charset="0"/>
                <a:ea typeface="+mn-ea"/>
                <a:cs typeface="+mn-cs"/>
              </a:rPr>
              <a:t>; because we see the rapid spread of mobile (cellular, handy)  telephones.</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What will is guaranteeing?</a:t>
            </a:r>
            <a:endParaRPr lang="hu-HU" sz="1200" kern="1200" dirty="0" smtClean="0">
              <a:solidFill>
                <a:schemeClr val="tx1"/>
              </a:solidFill>
              <a:latin typeface="Times New Roman" pitchFamily="18" charset="0"/>
              <a:ea typeface="+mn-ea"/>
              <a:cs typeface="+mn-cs"/>
            </a:endParaRPr>
          </a:p>
          <a:p>
            <a:r>
              <a:rPr lang="en-GB" sz="1200" b="1" kern="1200" dirty="0" smtClean="0">
                <a:solidFill>
                  <a:schemeClr val="tx1"/>
                </a:solidFill>
                <a:latin typeface="Times New Roman" pitchFamily="18" charset="0"/>
                <a:ea typeface="+mn-ea"/>
                <a:cs typeface="+mn-cs"/>
              </a:rPr>
              <a:t>What’s next?</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b="1" kern="1200" dirty="0" smtClean="0">
                <a:solidFill>
                  <a:schemeClr val="tx1"/>
                </a:solidFill>
                <a:latin typeface="Times New Roman" pitchFamily="18" charset="0"/>
                <a:ea typeface="+mn-ea"/>
                <a:cs typeface="+mn-cs"/>
              </a:rPr>
              <a:t>Learning free from distance &amp; Location</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b="1" kern="1200" dirty="0" smtClean="0">
                <a:solidFill>
                  <a:schemeClr val="tx1"/>
                </a:solidFill>
                <a:latin typeface="Times New Roman" pitchFamily="18" charset="0"/>
                <a:ea typeface="+mn-ea"/>
                <a:cs typeface="+mn-cs"/>
              </a:rPr>
              <a:t>Learning is anywhere and anytime</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b="1" kern="1200" dirty="0" smtClean="0">
                <a:solidFill>
                  <a:schemeClr val="tx1"/>
                </a:solidFill>
                <a:latin typeface="Times New Roman" pitchFamily="18" charset="0"/>
                <a:ea typeface="+mn-ea"/>
                <a:cs typeface="+mn-cs"/>
              </a:rPr>
              <a:t>In finally mobile telephones renewed learning</a:t>
            </a:r>
            <a:endParaRPr lang="hu-HU" sz="1200" kern="1200" dirty="0" smtClean="0">
              <a:solidFill>
                <a:schemeClr val="tx1"/>
              </a:solidFill>
              <a:latin typeface="Times New Roman" pitchFamily="18" charset="0"/>
              <a:ea typeface="+mn-ea"/>
              <a:cs typeface="+mn-cs"/>
            </a:endParaRPr>
          </a:p>
          <a:p>
            <a:pPr lvl="0">
              <a:buFont typeface="Arial" pitchFamily="34" charset="0"/>
              <a:buChar char="•"/>
            </a:pPr>
            <a:r>
              <a:rPr lang="en-GB" sz="1200" b="1" kern="1200" dirty="0" smtClean="0">
                <a:solidFill>
                  <a:schemeClr val="tx1"/>
                </a:solidFill>
                <a:latin typeface="Times New Roman" pitchFamily="18" charset="0"/>
                <a:ea typeface="+mn-ea"/>
                <a:cs typeface="+mn-cs"/>
              </a:rPr>
              <a:t>Here are the mobile devices</a:t>
            </a:r>
            <a:endParaRPr lang="hu-HU" sz="1200" kern="1200" dirty="0" smtClean="0">
              <a:solidFill>
                <a:schemeClr val="tx1"/>
              </a:solidFill>
              <a:latin typeface="Times New Roman" pitchFamily="18" charset="0"/>
              <a:ea typeface="+mn-ea"/>
              <a:cs typeface="+mn-cs"/>
            </a:endParaRPr>
          </a:p>
          <a:p>
            <a:r>
              <a:rPr lang="en-GB" sz="1200" b="1" kern="1200" dirty="0" smtClean="0">
                <a:solidFill>
                  <a:schemeClr val="tx1"/>
                </a:solidFill>
                <a:latin typeface="Times New Roman" pitchFamily="18" charset="0"/>
                <a:ea typeface="+mn-ea"/>
                <a:cs typeface="+mn-cs"/>
              </a:rPr>
              <a:t> </a:t>
            </a:r>
            <a:endParaRPr lang="hu-HU"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virtually continual availability  regardless of distance, or location,</a:t>
            </a:r>
            <a:endParaRPr lang="hu-HU"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or time anyone can make a call or be contacted, </a:t>
            </a:r>
            <a:endParaRPr lang="hu-HU"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and mobile telephone-based knowledge can be (archived).  and revolutionising information acquisition, in the form a learning,  </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 </a:t>
            </a:r>
            <a:endParaRPr lang="hu-HU"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 </a:t>
            </a:r>
            <a:endParaRPr lang="hu-HU" sz="1200" kern="1200" dirty="0" smtClean="0">
              <a:solidFill>
                <a:schemeClr val="tx1"/>
              </a:solidFill>
              <a:latin typeface="Times New Roman" pitchFamily="18" charset="0"/>
              <a:ea typeface="+mn-ea"/>
              <a:cs typeface="+mn-cs"/>
            </a:endParaRPr>
          </a:p>
          <a:p>
            <a:pPr>
              <a:defRPr/>
            </a:pPr>
            <a:endParaRPr lang="hu-HU" u="sng" dirty="0" smtClean="0"/>
          </a:p>
          <a:p>
            <a:pPr>
              <a:defRPr/>
            </a:pPr>
            <a:endParaRPr lang="hu-HU" dirty="0" smtClean="0"/>
          </a:p>
          <a:p>
            <a:pPr>
              <a:defRPr/>
            </a:pPr>
            <a:r>
              <a:rPr lang="en-GB" dirty="0" smtClean="0"/>
              <a:t>1</a:t>
            </a:r>
            <a:r>
              <a:rPr lang="hu-HU" dirty="0" smtClean="0"/>
              <a:t>1</a:t>
            </a:r>
            <a:r>
              <a:rPr lang="en-GB" dirty="0" smtClean="0"/>
              <a:t>. A </a:t>
            </a:r>
            <a:r>
              <a:rPr lang="en-GB" dirty="0" err="1" smtClean="0"/>
              <a:t>vezeték</a:t>
            </a:r>
            <a:r>
              <a:rPr lang="en-GB" dirty="0" smtClean="0"/>
              <a:t> </a:t>
            </a:r>
            <a:r>
              <a:rPr lang="en-GB" dirty="0" err="1" smtClean="0"/>
              <a:t>nélküli</a:t>
            </a:r>
            <a:r>
              <a:rPr lang="en-GB" dirty="0" smtClean="0"/>
              <a:t> (</a:t>
            </a:r>
            <a:r>
              <a:rPr lang="en-GB" dirty="0" err="1" smtClean="0"/>
              <a:t>mobil</a:t>
            </a:r>
            <a:r>
              <a:rPr lang="en-GB" dirty="0" smtClean="0"/>
              <a:t>) </a:t>
            </a:r>
            <a:r>
              <a:rPr lang="en-GB" dirty="0" err="1" smtClean="0"/>
              <a:t>telefónia</a:t>
            </a:r>
            <a:r>
              <a:rPr lang="en-GB" dirty="0" smtClean="0"/>
              <a:t> –, </a:t>
            </a:r>
            <a:r>
              <a:rPr lang="en-GB" dirty="0" err="1" smtClean="0"/>
              <a:t>amely</a:t>
            </a:r>
            <a:r>
              <a:rPr lang="en-GB" dirty="0" smtClean="0"/>
              <a:t> </a:t>
            </a:r>
            <a:r>
              <a:rPr lang="en-GB" dirty="0" err="1" smtClean="0"/>
              <a:t>lehetővé</a:t>
            </a:r>
            <a:r>
              <a:rPr lang="en-GB" dirty="0" smtClean="0"/>
              <a:t> </a:t>
            </a:r>
            <a:r>
              <a:rPr lang="en-GB" dirty="0" err="1" smtClean="0"/>
              <a:t>tette</a:t>
            </a:r>
            <a:r>
              <a:rPr lang="en-GB" dirty="0" smtClean="0"/>
              <a:t>, </a:t>
            </a:r>
            <a:r>
              <a:rPr lang="en-GB" dirty="0" err="1" smtClean="0"/>
              <a:t>hogy</a:t>
            </a:r>
            <a:r>
              <a:rPr lang="en-GB" dirty="0" smtClean="0"/>
              <a:t> </a:t>
            </a:r>
            <a:r>
              <a:rPr lang="en-GB" dirty="0" err="1" smtClean="0"/>
              <a:t>bárki</a:t>
            </a:r>
            <a:r>
              <a:rPr lang="en-GB" dirty="0" smtClean="0"/>
              <a:t>, </a:t>
            </a:r>
            <a:r>
              <a:rPr lang="en-GB" dirty="0" err="1" smtClean="0"/>
              <a:t>bárhol</a:t>
            </a:r>
            <a:r>
              <a:rPr lang="en-GB" dirty="0" smtClean="0"/>
              <a:t> </a:t>
            </a:r>
            <a:r>
              <a:rPr lang="en-GB" dirty="0" err="1" smtClean="0"/>
              <a:t>és</a:t>
            </a:r>
            <a:r>
              <a:rPr lang="en-GB" dirty="0" smtClean="0"/>
              <a:t> </a:t>
            </a:r>
            <a:r>
              <a:rPr lang="en-GB" dirty="0" err="1" smtClean="0"/>
              <a:t>bármikor</a:t>
            </a:r>
            <a:r>
              <a:rPr lang="en-GB" dirty="0" smtClean="0"/>
              <a:t> </a:t>
            </a:r>
            <a:r>
              <a:rPr lang="en-GB" dirty="0" err="1" smtClean="0"/>
              <a:t>hívhat</a:t>
            </a:r>
            <a:r>
              <a:rPr lang="en-GB" dirty="0" smtClean="0"/>
              <a:t> </a:t>
            </a:r>
            <a:r>
              <a:rPr lang="en-GB" dirty="0" err="1" smtClean="0"/>
              <a:t>és</a:t>
            </a:r>
            <a:r>
              <a:rPr lang="en-GB" dirty="0" smtClean="0"/>
              <a:t> </a:t>
            </a:r>
            <a:r>
              <a:rPr lang="en-GB" dirty="0" err="1" smtClean="0"/>
              <a:t>hívható</a:t>
            </a:r>
            <a:r>
              <a:rPr lang="en-GB" dirty="0" smtClean="0"/>
              <a:t> – </a:t>
            </a:r>
            <a:r>
              <a:rPr lang="en-GB" dirty="0" err="1" smtClean="0"/>
              <a:t>általi</a:t>
            </a:r>
            <a:r>
              <a:rPr lang="en-GB" dirty="0" smtClean="0"/>
              <a:t> </a:t>
            </a:r>
            <a:r>
              <a:rPr lang="en-GB" dirty="0" err="1" smtClean="0"/>
              <a:t>információ</a:t>
            </a:r>
            <a:r>
              <a:rPr lang="en-GB" dirty="0" smtClean="0"/>
              <a:t>- </a:t>
            </a:r>
            <a:r>
              <a:rPr lang="en-GB" dirty="0" err="1" smtClean="0"/>
              <a:t>és</a:t>
            </a:r>
            <a:r>
              <a:rPr lang="en-GB" dirty="0" smtClean="0"/>
              <a:t> </a:t>
            </a:r>
            <a:r>
              <a:rPr lang="en-GB" dirty="0" err="1" smtClean="0"/>
              <a:t>ismeretszerzést</a:t>
            </a:r>
            <a:r>
              <a:rPr lang="en-GB" dirty="0" smtClean="0"/>
              <a:t> (</a:t>
            </a:r>
            <a:r>
              <a:rPr lang="en-GB" dirty="0" err="1" smtClean="0"/>
              <a:t>mobil</a:t>
            </a:r>
            <a:r>
              <a:rPr lang="en-GB" dirty="0" smtClean="0"/>
              <a:t> </a:t>
            </a:r>
            <a:r>
              <a:rPr lang="en-GB" dirty="0" err="1" smtClean="0"/>
              <a:t>tanulás</a:t>
            </a:r>
            <a:r>
              <a:rPr lang="en-GB" dirty="0" smtClean="0"/>
              <a:t> – m-learning). </a:t>
            </a:r>
            <a:endParaRPr lang="hu-HU" dirty="0" smtClean="0"/>
          </a:p>
          <a:p>
            <a:pPr>
              <a:defRPr/>
            </a:pPr>
            <a:r>
              <a:rPr lang="en-GB" dirty="0" smtClean="0"/>
              <a:t> (</a:t>
            </a:r>
            <a:r>
              <a:rPr lang="en-GB" dirty="0" err="1" smtClean="0"/>
              <a:t>Érdekességként</a:t>
            </a:r>
            <a:r>
              <a:rPr lang="en-GB" dirty="0" smtClean="0"/>
              <a:t> </a:t>
            </a:r>
            <a:r>
              <a:rPr lang="en-GB" dirty="0" err="1" smtClean="0"/>
              <a:t>érdemes</a:t>
            </a:r>
            <a:r>
              <a:rPr lang="en-GB" dirty="0" smtClean="0"/>
              <a:t> </a:t>
            </a:r>
            <a:r>
              <a:rPr lang="en-GB" dirty="0" err="1" smtClean="0"/>
              <a:t>megemlíteni</a:t>
            </a:r>
            <a:r>
              <a:rPr lang="en-GB" dirty="0" smtClean="0"/>
              <a:t>, </a:t>
            </a:r>
            <a:r>
              <a:rPr lang="en-GB" dirty="0" err="1" smtClean="0"/>
              <a:t>hogy</a:t>
            </a:r>
            <a:r>
              <a:rPr lang="en-GB" dirty="0" smtClean="0"/>
              <a:t> </a:t>
            </a:r>
            <a:r>
              <a:rPr lang="en-GB" dirty="0" err="1" smtClean="0"/>
              <a:t>egyéni</a:t>
            </a:r>
            <a:r>
              <a:rPr lang="en-GB" dirty="0" smtClean="0"/>
              <a:t> – </a:t>
            </a:r>
            <a:r>
              <a:rPr lang="en-GB" dirty="0" err="1" smtClean="0"/>
              <a:t>informális</a:t>
            </a:r>
            <a:r>
              <a:rPr lang="en-GB" dirty="0" smtClean="0"/>
              <a:t> – </a:t>
            </a:r>
            <a:r>
              <a:rPr lang="en-GB" dirty="0" err="1" smtClean="0"/>
              <a:t>használata</a:t>
            </a:r>
            <a:r>
              <a:rPr lang="en-GB" dirty="0" smtClean="0"/>
              <a:t> </a:t>
            </a:r>
            <a:r>
              <a:rPr lang="en-GB" dirty="0" err="1" smtClean="0"/>
              <a:t>jóval</a:t>
            </a:r>
            <a:r>
              <a:rPr lang="en-GB" dirty="0" smtClean="0"/>
              <a:t> </a:t>
            </a:r>
            <a:r>
              <a:rPr lang="en-GB" dirty="0" err="1" smtClean="0"/>
              <a:t>megelőzte</a:t>
            </a:r>
            <a:r>
              <a:rPr lang="en-GB" dirty="0" smtClean="0"/>
              <a:t> </a:t>
            </a:r>
            <a:r>
              <a:rPr lang="en-GB" dirty="0" err="1" smtClean="0"/>
              <a:t>az</a:t>
            </a:r>
            <a:r>
              <a:rPr lang="en-GB" dirty="0" smtClean="0"/>
              <a:t> </a:t>
            </a:r>
            <a:r>
              <a:rPr lang="en-GB" dirty="0" err="1" smtClean="0"/>
              <a:t>iskolai</a:t>
            </a:r>
            <a:r>
              <a:rPr lang="en-GB" dirty="0" smtClean="0"/>
              <a:t> – </a:t>
            </a:r>
            <a:r>
              <a:rPr lang="en-GB" dirty="0" err="1" smtClean="0"/>
              <a:t>formálist</a:t>
            </a:r>
            <a:r>
              <a:rPr lang="en-GB" dirty="0" smtClean="0"/>
              <a:t>, </a:t>
            </a:r>
            <a:r>
              <a:rPr lang="en-GB" dirty="0" err="1" smtClean="0"/>
              <a:t>sőt</a:t>
            </a:r>
            <a:r>
              <a:rPr lang="en-GB" dirty="0" smtClean="0"/>
              <a:t> </a:t>
            </a:r>
            <a:r>
              <a:rPr lang="en-GB" dirty="0" err="1" smtClean="0"/>
              <a:t>az</a:t>
            </a:r>
            <a:r>
              <a:rPr lang="en-GB" dirty="0" smtClean="0"/>
              <a:t> </a:t>
            </a:r>
            <a:r>
              <a:rPr lang="en-GB" dirty="0" err="1" smtClean="0"/>
              <a:t>iskolában</a:t>
            </a:r>
            <a:r>
              <a:rPr lang="en-GB" dirty="0" smtClean="0"/>
              <a:t> ma </a:t>
            </a:r>
            <a:r>
              <a:rPr lang="en-GB" dirty="0" err="1" smtClean="0"/>
              <a:t>még</a:t>
            </a:r>
            <a:r>
              <a:rPr lang="en-GB" dirty="0" smtClean="0"/>
              <a:t> </a:t>
            </a:r>
            <a:r>
              <a:rPr lang="en-GB" dirty="0" err="1" smtClean="0"/>
              <a:t>tiltott</a:t>
            </a:r>
            <a:r>
              <a:rPr lang="en-GB" dirty="0" smtClean="0"/>
              <a:t> </a:t>
            </a:r>
            <a:r>
              <a:rPr lang="en-GB" dirty="0" err="1" smtClean="0"/>
              <a:t>eszköznek</a:t>
            </a:r>
            <a:r>
              <a:rPr lang="en-GB" dirty="0" smtClean="0"/>
              <a:t> </a:t>
            </a:r>
            <a:r>
              <a:rPr lang="en-GB" dirty="0" err="1" smtClean="0"/>
              <a:t>minősül</a:t>
            </a:r>
            <a:r>
              <a:rPr lang="en-GB" dirty="0" smtClean="0"/>
              <a:t>). </a:t>
            </a:r>
            <a:endParaRPr lang="hu-HU" dirty="0" smtClean="0"/>
          </a:p>
          <a:p>
            <a:pPr>
              <a:defRPr/>
            </a:pPr>
            <a:r>
              <a:rPr lang="en-GB" dirty="0" smtClean="0"/>
              <a:t>11/b. </a:t>
            </a:r>
            <a:r>
              <a:rPr lang="en-GB" dirty="0" err="1" smtClean="0"/>
              <a:t>Külön</a:t>
            </a:r>
            <a:r>
              <a:rPr lang="en-GB" dirty="0" smtClean="0"/>
              <a:t> </a:t>
            </a:r>
            <a:r>
              <a:rPr lang="en-GB" dirty="0" err="1" smtClean="0"/>
              <a:t>kiemelendő</a:t>
            </a:r>
            <a:r>
              <a:rPr lang="en-GB" dirty="0" smtClean="0"/>
              <a:t> a </a:t>
            </a:r>
            <a:r>
              <a:rPr lang="en-GB" dirty="0" err="1" smtClean="0"/>
              <a:t>mobil</a:t>
            </a:r>
            <a:r>
              <a:rPr lang="en-GB" dirty="0" smtClean="0"/>
              <a:t> (</a:t>
            </a:r>
            <a:r>
              <a:rPr lang="en-GB" dirty="0" err="1" smtClean="0"/>
              <a:t>celluláris</a:t>
            </a:r>
            <a:r>
              <a:rPr lang="en-GB" dirty="0" smtClean="0"/>
              <a:t>, handy) </a:t>
            </a:r>
            <a:r>
              <a:rPr lang="en-GB" dirty="0" err="1" smtClean="0"/>
              <a:t>kommunikációs</a:t>
            </a:r>
            <a:r>
              <a:rPr lang="en-GB" dirty="0" smtClean="0"/>
              <a:t> </a:t>
            </a:r>
            <a:r>
              <a:rPr lang="en-GB" dirty="0" err="1" smtClean="0"/>
              <a:t>eszközök</a:t>
            </a:r>
            <a:r>
              <a:rPr lang="en-GB" dirty="0" smtClean="0"/>
              <a:t> </a:t>
            </a:r>
            <a:r>
              <a:rPr lang="en-GB" dirty="0" err="1" smtClean="0"/>
              <a:t>adta</a:t>
            </a:r>
            <a:r>
              <a:rPr lang="en-GB" dirty="0" smtClean="0"/>
              <a:t> </a:t>
            </a:r>
            <a:r>
              <a:rPr lang="en-GB" dirty="0" err="1" smtClean="0"/>
              <a:t>új</a:t>
            </a:r>
            <a:r>
              <a:rPr lang="en-GB" dirty="0" smtClean="0"/>
              <a:t> </a:t>
            </a:r>
            <a:r>
              <a:rPr lang="en-GB" dirty="0" err="1" smtClean="0"/>
              <a:t>pedagógia</a:t>
            </a:r>
            <a:r>
              <a:rPr lang="en-GB" dirty="0" smtClean="0"/>
              <a:t> </a:t>
            </a:r>
            <a:r>
              <a:rPr lang="en-GB" dirty="0" err="1" smtClean="0"/>
              <a:t>és</a:t>
            </a:r>
            <a:r>
              <a:rPr lang="en-GB" dirty="0" smtClean="0"/>
              <a:t> </a:t>
            </a:r>
            <a:r>
              <a:rPr lang="en-GB" dirty="0" err="1" smtClean="0"/>
              <a:t>módszertani</a:t>
            </a:r>
            <a:r>
              <a:rPr lang="en-GB" dirty="0" smtClean="0"/>
              <a:t> </a:t>
            </a:r>
            <a:r>
              <a:rPr lang="en-GB" dirty="0" err="1" smtClean="0"/>
              <a:t>lehetőségek</a:t>
            </a:r>
            <a:r>
              <a:rPr lang="en-GB" dirty="0" smtClean="0"/>
              <a:t>, </a:t>
            </a:r>
            <a:r>
              <a:rPr lang="en-GB" dirty="0" err="1" smtClean="0"/>
              <a:t>melyek</a:t>
            </a:r>
            <a:r>
              <a:rPr lang="en-GB" dirty="0" smtClean="0"/>
              <a:t> </a:t>
            </a:r>
            <a:r>
              <a:rPr lang="en-GB" dirty="0" err="1" smtClean="0"/>
              <a:t>már</a:t>
            </a:r>
            <a:r>
              <a:rPr lang="en-GB" dirty="0" smtClean="0"/>
              <a:t> </a:t>
            </a:r>
            <a:r>
              <a:rPr lang="en-GB" dirty="0" err="1" smtClean="0"/>
              <a:t>nemcsak</a:t>
            </a:r>
            <a:r>
              <a:rPr lang="en-GB" dirty="0" smtClean="0"/>
              <a:t> a </a:t>
            </a:r>
            <a:r>
              <a:rPr lang="en-GB" dirty="0" err="1" smtClean="0"/>
              <a:t>formális</a:t>
            </a:r>
            <a:r>
              <a:rPr lang="en-GB" dirty="0" smtClean="0"/>
              <a:t>, </a:t>
            </a:r>
            <a:r>
              <a:rPr lang="en-GB" dirty="0" err="1" smtClean="0"/>
              <a:t>hanem</a:t>
            </a:r>
            <a:r>
              <a:rPr lang="en-GB" dirty="0" smtClean="0"/>
              <a:t> </a:t>
            </a:r>
            <a:r>
              <a:rPr lang="en-GB" dirty="0" err="1" smtClean="0"/>
              <a:t>az</a:t>
            </a:r>
            <a:r>
              <a:rPr lang="en-GB" dirty="0" smtClean="0"/>
              <a:t> </a:t>
            </a:r>
            <a:r>
              <a:rPr lang="en-GB" dirty="0" err="1" smtClean="0"/>
              <a:t>informális</a:t>
            </a:r>
            <a:r>
              <a:rPr lang="en-GB" dirty="0" smtClean="0"/>
              <a:t> </a:t>
            </a:r>
            <a:r>
              <a:rPr lang="en-GB" dirty="0" err="1" smtClean="0"/>
              <a:t>és</a:t>
            </a:r>
            <a:r>
              <a:rPr lang="en-GB" dirty="0" smtClean="0"/>
              <a:t> non-</a:t>
            </a:r>
            <a:r>
              <a:rPr lang="en-GB" dirty="0" err="1" smtClean="0"/>
              <a:t>formális</a:t>
            </a:r>
            <a:r>
              <a:rPr lang="en-GB" dirty="0" smtClean="0"/>
              <a:t> </a:t>
            </a:r>
            <a:r>
              <a:rPr lang="en-GB" dirty="0" err="1" smtClean="0"/>
              <a:t>tanulás</a:t>
            </a:r>
            <a:r>
              <a:rPr lang="en-GB" dirty="0" smtClean="0"/>
              <a:t> </a:t>
            </a:r>
            <a:r>
              <a:rPr lang="en-GB" dirty="0" err="1" smtClean="0"/>
              <a:t>gazdagításához</a:t>
            </a:r>
            <a:r>
              <a:rPr lang="en-GB" dirty="0" smtClean="0"/>
              <a:t> is </a:t>
            </a:r>
            <a:r>
              <a:rPr lang="en-GB" dirty="0" err="1" smtClean="0"/>
              <a:t>hozzájárulnak</a:t>
            </a:r>
            <a:r>
              <a:rPr lang="en-GB" dirty="0" smtClean="0"/>
              <a:t>. </a:t>
            </a:r>
            <a:endParaRPr lang="hu-HU" dirty="0" smtClean="0"/>
          </a:p>
          <a:p>
            <a:pPr>
              <a:defRPr/>
            </a:pPr>
            <a:endParaRPr lang="hu-HU" dirty="0" smtClean="0"/>
          </a:p>
          <a:p>
            <a:pPr>
              <a:defRPr/>
            </a:pPr>
            <a:endParaRPr lang="hu-HU" dirty="0" smtClean="0"/>
          </a:p>
          <a:p>
            <a:pPr>
              <a:defRPr/>
            </a:pPr>
            <a:endParaRPr lang="hu-HU" dirty="0"/>
          </a:p>
        </p:txBody>
      </p:sp>
      <p:sp>
        <p:nvSpPr>
          <p:cNvPr id="68611" name="Dátum helye 3"/>
          <p:cNvSpPr>
            <a:spLocks noGrp="1"/>
          </p:cNvSpPr>
          <p:nvPr>
            <p:ph type="dt" sz="quarter" idx="1"/>
          </p:nvPr>
        </p:nvSpPr>
        <p:spPr>
          <a:noFill/>
        </p:spPr>
        <p:txBody>
          <a:bodyPr/>
          <a:lstStyle/>
          <a:p>
            <a:fld id="{2C1E2D4D-9E60-47A4-8184-54113C26B0C0}" type="datetime8">
              <a:rPr lang="en-US" smtClean="0"/>
              <a:pPr/>
              <a:t>9/25/2011 8:50 PM</a:t>
            </a:fld>
            <a:endParaRPr lang="en-US" smtClean="0"/>
          </a:p>
        </p:txBody>
      </p:sp>
      <p:sp>
        <p:nvSpPr>
          <p:cNvPr id="68612" name="Élőláb helye 4"/>
          <p:cNvSpPr>
            <a:spLocks noGrp="1"/>
          </p:cNvSpPr>
          <p:nvPr>
            <p:ph type="ftr" sz="quarter" idx="4"/>
          </p:nvPr>
        </p:nvSpPr>
        <p:spPr>
          <a:noFill/>
        </p:spPr>
        <p:txBody>
          <a:bodyPr/>
          <a:lstStyle/>
          <a:p>
            <a:r>
              <a:rPr lang="en-US" smtClean="0"/>
              <a:t>© 2003-2004 Microsoft Corporation. All rights reserved.</a:t>
            </a:r>
          </a:p>
          <a:p>
            <a:r>
              <a:rPr lang="en-US" smtClean="0"/>
              <a:t>This presentation is for informational purposes only. Microsoft makes no warranties, express or implied, in this summary.</a:t>
            </a:r>
          </a:p>
        </p:txBody>
      </p:sp>
      <p:sp>
        <p:nvSpPr>
          <p:cNvPr id="68613" name="Dia számának helye 5"/>
          <p:cNvSpPr>
            <a:spLocks noGrp="1"/>
          </p:cNvSpPr>
          <p:nvPr>
            <p:ph type="sldNum" sz="quarter" idx="5"/>
          </p:nvPr>
        </p:nvSpPr>
        <p:spPr>
          <a:noFill/>
        </p:spPr>
        <p:txBody>
          <a:bodyPr/>
          <a:lstStyle/>
          <a:p>
            <a:fld id="{6D9FDAFE-6097-4F17-A7E0-18C9F97C07A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747838"/>
            <a:ext cx="8077200" cy="1409700"/>
          </a:xfrm>
          <a:ln algn="ctr"/>
        </p:spPr>
        <p:txBody>
          <a:bodyPr anchor="ct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685800" y="4105275"/>
            <a:ext cx="8077200" cy="530225"/>
          </a:xfrm>
        </p:spPr>
        <p:txBody>
          <a:bodyPr/>
          <a:lstStyle>
            <a:lvl1pPr marL="0" indent="0">
              <a:spcBef>
                <a:spcPct val="0"/>
              </a:spcBef>
              <a:buFont typeface="Wingdings 2" pitchFamily="18" charset="2"/>
              <a:buNone/>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59563" y="228600"/>
            <a:ext cx="2103437" cy="358298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349250" y="228600"/>
            <a:ext cx="6157913" cy="358298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349250" y="228600"/>
            <a:ext cx="8413750" cy="750888"/>
          </a:xfrm>
        </p:spPr>
        <p:txBody>
          <a:bodyPr/>
          <a:lstStyle/>
          <a:p>
            <a:r>
              <a:rPr lang="hu-HU" smtClean="0"/>
              <a:t>Mintacím szerkesztése</a:t>
            </a:r>
            <a:endParaRPr lang="hu-HU"/>
          </a:p>
        </p:txBody>
      </p:sp>
      <p:sp>
        <p:nvSpPr>
          <p:cNvPr id="3" name="Táblázat helye 2"/>
          <p:cNvSpPr>
            <a:spLocks noGrp="1"/>
          </p:cNvSpPr>
          <p:nvPr>
            <p:ph type="tbl" idx="1"/>
          </p:nvPr>
        </p:nvSpPr>
        <p:spPr>
          <a:xfrm>
            <a:off x="352425" y="1597025"/>
            <a:ext cx="8410575" cy="2214563"/>
          </a:xfrm>
        </p:spPr>
        <p:txBody>
          <a:bodyPr/>
          <a:lstStyle/>
          <a:p>
            <a:pPr lvl="0"/>
            <a:endParaRPr lang="hu-HU" noProof="0" smtClean="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Élőláb helye 3"/>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5" name="Dia számának helye 4"/>
          <p:cNvSpPr>
            <a:spLocks noGrp="1"/>
          </p:cNvSpPr>
          <p:nvPr>
            <p:ph type="sldNum" sz="quarter" idx="11"/>
          </p:nvPr>
        </p:nvSpPr>
        <p:spPr/>
        <p:txBody>
          <a:bodyPr/>
          <a:lstStyle>
            <a:lvl1pPr>
              <a:defRPr/>
            </a:lvl1pPr>
          </a:lstStyle>
          <a:p>
            <a:fld id="{0D4D060E-A908-40AB-A5B3-00E5BC8E5441}" type="slidenum">
              <a:rPr lang="hu-HU"/>
              <a:pPr/>
              <a:t>‹#›</a:t>
            </a:fld>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5" name="Dia számának helye 4"/>
          <p:cNvSpPr>
            <a:spLocks noGrp="1"/>
          </p:cNvSpPr>
          <p:nvPr>
            <p:ph type="sldNum" sz="quarter" idx="11"/>
          </p:nvPr>
        </p:nvSpPr>
        <p:spPr/>
        <p:txBody>
          <a:bodyPr/>
          <a:lstStyle>
            <a:lvl1pPr>
              <a:defRPr/>
            </a:lvl1pPr>
          </a:lstStyle>
          <a:p>
            <a:fld id="{55D5E7A4-A887-48E8-B09C-CCD097E787B9}" type="slidenum">
              <a:rPr lang="hu-HU"/>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Élőláb helye 3"/>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5" name="Dia számának helye 4"/>
          <p:cNvSpPr>
            <a:spLocks noGrp="1"/>
          </p:cNvSpPr>
          <p:nvPr>
            <p:ph type="sldNum" sz="quarter" idx="11"/>
          </p:nvPr>
        </p:nvSpPr>
        <p:spPr/>
        <p:txBody>
          <a:bodyPr/>
          <a:lstStyle>
            <a:lvl1pPr>
              <a:defRPr/>
            </a:lvl1pPr>
          </a:lstStyle>
          <a:p>
            <a:fld id="{6A1E8222-6245-4D99-80F8-F6D0B7B08543}" type="slidenum">
              <a:rPr lang="hu-HU"/>
              <a:pPr/>
              <a:t>‹#›</a:t>
            </a:fld>
            <a:endParaRPr lang="hu-H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32385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ia számának helye 5"/>
          <p:cNvSpPr>
            <a:spLocks noGrp="1"/>
          </p:cNvSpPr>
          <p:nvPr>
            <p:ph type="sldNum" sz="quarter" idx="11"/>
          </p:nvPr>
        </p:nvSpPr>
        <p:spPr/>
        <p:txBody>
          <a:bodyPr/>
          <a:lstStyle>
            <a:lvl1pPr>
              <a:defRPr/>
            </a:lvl1pPr>
          </a:lstStyle>
          <a:p>
            <a:fld id="{14A74942-5BF8-4E7B-8F98-2293F0E60264}" type="slidenum">
              <a:rPr lang="hu-HU"/>
              <a:pPr/>
              <a:t>‹#›</a:t>
            </a:fld>
            <a:endParaRPr lang="hu-HU"/>
          </a:p>
        </p:txBody>
      </p:sp>
      <p:sp>
        <p:nvSpPr>
          <p:cNvPr id="5" name="Élőláb helye 4"/>
          <p:cNvSpPr>
            <a:spLocks noGrp="1"/>
          </p:cNvSpPr>
          <p:nvPr>
            <p:ph type="ftr" sz="quarter" idx="10"/>
          </p:nvPr>
        </p:nvSpPr>
        <p:spPr/>
        <p:txBody>
          <a:bodyPr/>
          <a:lstStyle>
            <a:lvl1pPr>
              <a:defRPr>
                <a:solidFill>
                  <a:schemeClr val="bg1"/>
                </a:solidFill>
              </a:defRPr>
            </a:lvl1pPr>
          </a:lstStyle>
          <a:p>
            <a:r>
              <a:rPr lang="hu-HU" dirty="0" smtClean="0">
                <a:solidFill>
                  <a:srgbClr val="FFFFFF"/>
                </a:solidFill>
              </a:rPr>
              <a:t>Dr. Forgó Sándor</a:t>
            </a:r>
            <a:endParaRPr lang="hu-HU" dirty="0">
              <a:solidFill>
                <a:srgbClr val="FFFFFF"/>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Élőláb helye 6"/>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8" name="Dia számának helye 7"/>
          <p:cNvSpPr>
            <a:spLocks noGrp="1"/>
          </p:cNvSpPr>
          <p:nvPr>
            <p:ph type="sldNum" sz="quarter" idx="11"/>
          </p:nvPr>
        </p:nvSpPr>
        <p:spPr/>
        <p:txBody>
          <a:bodyPr/>
          <a:lstStyle>
            <a:lvl1pPr>
              <a:defRPr/>
            </a:lvl1pPr>
          </a:lstStyle>
          <a:p>
            <a:fld id="{C0927DF5-0E87-4C14-A52B-7179F464AD50}" type="slidenum">
              <a:rPr lang="hu-HU"/>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Élőláb helye 2"/>
          <p:cNvSpPr>
            <a:spLocks noGrp="1"/>
          </p:cNvSpPr>
          <p:nvPr>
            <p:ph type="ftr" sz="quarter" idx="10"/>
          </p:nvPr>
        </p:nvSpPr>
        <p:spPr/>
        <p:txBody>
          <a:bodyPr/>
          <a:lstStyle>
            <a:lvl1pPr>
              <a:defRPr>
                <a:solidFill>
                  <a:schemeClr val="bg1"/>
                </a:solidFill>
              </a:defRPr>
            </a:lvl1pPr>
          </a:lstStyle>
          <a:p>
            <a:r>
              <a:rPr lang="hu-HU" dirty="0" smtClean="0">
                <a:solidFill>
                  <a:srgbClr val="FFFFFF"/>
                </a:solidFill>
              </a:rPr>
              <a:t>Dr. Forgó Sándor</a:t>
            </a:r>
            <a:endParaRPr lang="hu-HU" dirty="0">
              <a:solidFill>
                <a:srgbClr val="FFFFFF"/>
              </a:solidFill>
            </a:endParaRPr>
          </a:p>
        </p:txBody>
      </p:sp>
      <p:sp>
        <p:nvSpPr>
          <p:cNvPr id="4" name="Dia számának helye 3"/>
          <p:cNvSpPr>
            <a:spLocks noGrp="1"/>
          </p:cNvSpPr>
          <p:nvPr>
            <p:ph type="sldNum" sz="quarter" idx="11"/>
          </p:nvPr>
        </p:nvSpPr>
        <p:spPr/>
        <p:txBody>
          <a:bodyPr/>
          <a:lstStyle>
            <a:lvl1pPr>
              <a:defRPr/>
            </a:lvl1pPr>
          </a:lstStyle>
          <a:p>
            <a:fld id="{1D076226-0036-45BC-AEA5-4F33725AEA6F}" type="slidenum">
              <a:rPr lang="hu-HU"/>
              <a:pPr/>
              <a:t>‹#›</a:t>
            </a:fld>
            <a:endParaRPr lang="hu-H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3" name="Dia számának helye 2"/>
          <p:cNvSpPr>
            <a:spLocks noGrp="1"/>
          </p:cNvSpPr>
          <p:nvPr>
            <p:ph type="sldNum" sz="quarter" idx="11"/>
          </p:nvPr>
        </p:nvSpPr>
        <p:spPr/>
        <p:txBody>
          <a:bodyPr/>
          <a:lstStyle>
            <a:lvl1pPr>
              <a:defRPr/>
            </a:lvl1pPr>
          </a:lstStyle>
          <a:p>
            <a:fld id="{8098C793-F711-4AF5-AC2D-C808E7A50D87}"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lgn="ctr">
              <a:defRPr/>
            </a:lvl1pPr>
          </a:lstStyle>
          <a:p>
            <a:r>
              <a:rPr lang="hu-HU" dirty="0" smtClean="0"/>
              <a:t>Mintacím szerkesztése</a:t>
            </a:r>
            <a:endParaRPr lang="hu-HU" dirty="0"/>
          </a:p>
        </p:txBody>
      </p:sp>
      <p:sp>
        <p:nvSpPr>
          <p:cNvPr id="3" name="Tartalom helye 2"/>
          <p:cNvSpPr>
            <a:spLocks noGrp="1"/>
          </p:cNvSpPr>
          <p:nvPr>
            <p:ph idx="1"/>
          </p:nvPr>
        </p:nvSpPr>
        <p:spPr>
          <a:xfrm>
            <a:off x="352425" y="1597025"/>
            <a:ext cx="8410575" cy="47466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6" name="Dia számának helye 5"/>
          <p:cNvSpPr>
            <a:spLocks noGrp="1"/>
          </p:cNvSpPr>
          <p:nvPr>
            <p:ph type="sldNum" sz="quarter" idx="11"/>
          </p:nvPr>
        </p:nvSpPr>
        <p:spPr/>
        <p:txBody>
          <a:bodyPr/>
          <a:lstStyle>
            <a:lvl1pPr>
              <a:defRPr/>
            </a:lvl1pPr>
          </a:lstStyle>
          <a:p>
            <a:fld id="{9E11EB79-80F3-4E01-A2E2-F9FABBF5CEA3}" type="slidenum">
              <a:rPr lang="hu-HU"/>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Élőláb helye 4"/>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6" name="Dia számának helye 5"/>
          <p:cNvSpPr>
            <a:spLocks noGrp="1"/>
          </p:cNvSpPr>
          <p:nvPr>
            <p:ph type="sldNum" sz="quarter" idx="11"/>
          </p:nvPr>
        </p:nvSpPr>
        <p:spPr/>
        <p:txBody>
          <a:bodyPr/>
          <a:lstStyle>
            <a:lvl1pPr>
              <a:defRPr/>
            </a:lvl1pPr>
          </a:lstStyle>
          <a:p>
            <a:fld id="{EE61D426-7B70-457E-AABC-BFBF6CF0BF48}" type="slidenum">
              <a:rPr lang="hu-HU"/>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5" name="Dia számának helye 4"/>
          <p:cNvSpPr>
            <a:spLocks noGrp="1"/>
          </p:cNvSpPr>
          <p:nvPr>
            <p:ph type="sldNum" sz="quarter" idx="11"/>
          </p:nvPr>
        </p:nvSpPr>
        <p:spPr/>
        <p:txBody>
          <a:bodyPr/>
          <a:lstStyle>
            <a:lvl1pPr>
              <a:defRPr/>
            </a:lvl1pPr>
          </a:lstStyle>
          <a:p>
            <a:fld id="{4E5E927F-81DA-4B24-A2F4-712CB386C24A}" type="slidenum">
              <a:rPr lang="hu-HU"/>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96075" y="188913"/>
            <a:ext cx="2124075" cy="61198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323850" y="188913"/>
            <a:ext cx="6219825" cy="61198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Élőláb helye 3"/>
          <p:cNvSpPr>
            <a:spLocks noGrp="1"/>
          </p:cNvSpPr>
          <p:nvPr>
            <p:ph type="ftr" sz="quarter" idx="10"/>
          </p:nvPr>
        </p:nvSpPr>
        <p:spPr/>
        <p:txBody>
          <a:bodyPr/>
          <a:lstStyle>
            <a:lvl1pPr>
              <a:defRPr/>
            </a:lvl1pPr>
          </a:lstStyle>
          <a:p>
            <a:r>
              <a:rPr lang="hu-HU">
                <a:solidFill>
                  <a:srgbClr val="FFFFFF"/>
                </a:solidFill>
              </a:rPr>
              <a:t>Habilitációs előadás</a:t>
            </a:r>
          </a:p>
        </p:txBody>
      </p:sp>
      <p:sp>
        <p:nvSpPr>
          <p:cNvPr id="5" name="Dia számának helye 4"/>
          <p:cNvSpPr>
            <a:spLocks noGrp="1"/>
          </p:cNvSpPr>
          <p:nvPr>
            <p:ph type="sldNum" sz="quarter" idx="11"/>
          </p:nvPr>
        </p:nvSpPr>
        <p:spPr/>
        <p:txBody>
          <a:bodyPr/>
          <a:lstStyle>
            <a:lvl1pPr>
              <a:defRPr/>
            </a:lvl1pPr>
          </a:lstStyle>
          <a:p>
            <a:fld id="{06DD4BB5-8C55-4072-89D8-C309C190A6BA}" type="slidenum">
              <a:rPr lang="hu-HU"/>
              <a:pPr/>
              <a:t>‹#›</a:t>
            </a:fld>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323850" y="188913"/>
            <a:ext cx="8496300" cy="611981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Élőláb helye 2"/>
          <p:cNvSpPr>
            <a:spLocks noGrp="1"/>
          </p:cNvSpPr>
          <p:nvPr>
            <p:ph type="ftr" sz="quarter" idx="10"/>
          </p:nvPr>
        </p:nvSpPr>
        <p:spPr>
          <a:xfrm>
            <a:off x="3124200" y="6545263"/>
            <a:ext cx="2895600" cy="268287"/>
          </a:xfrm>
        </p:spPr>
        <p:txBody>
          <a:bodyPr/>
          <a:lstStyle>
            <a:lvl1pPr>
              <a:defRPr/>
            </a:lvl1pPr>
          </a:lstStyle>
          <a:p>
            <a:r>
              <a:rPr lang="hu-HU">
                <a:solidFill>
                  <a:srgbClr val="FFFFFF"/>
                </a:solidFill>
              </a:rPr>
              <a:t>Habilitációs előadás</a:t>
            </a:r>
          </a:p>
        </p:txBody>
      </p:sp>
      <p:sp>
        <p:nvSpPr>
          <p:cNvPr id="4" name="Dia számának helye 3"/>
          <p:cNvSpPr>
            <a:spLocks noGrp="1"/>
          </p:cNvSpPr>
          <p:nvPr>
            <p:ph type="sldNum" sz="quarter" idx="11"/>
          </p:nvPr>
        </p:nvSpPr>
        <p:spPr>
          <a:xfrm>
            <a:off x="8701088" y="6453188"/>
            <a:ext cx="442912" cy="404812"/>
          </a:xfrm>
        </p:spPr>
        <p:txBody>
          <a:bodyPr/>
          <a:lstStyle>
            <a:lvl1pPr>
              <a:defRPr/>
            </a:lvl1pPr>
          </a:lstStyle>
          <a:p>
            <a:fld id="{EB8002B0-B085-4A77-B654-5DDE4716CFEE}" type="slidenum">
              <a:rPr lang="hu-HU"/>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68313" y="188913"/>
            <a:ext cx="8229600" cy="706437"/>
          </a:xfrm>
        </p:spPr>
        <p:txBody>
          <a:bodyPr/>
          <a:lstStyle/>
          <a:p>
            <a:r>
              <a:rPr lang="hu-HU" smtClean="0"/>
              <a:t>Mintacím szerkesztése</a:t>
            </a:r>
            <a:endParaRPr lang="hu-HU"/>
          </a:p>
        </p:txBody>
      </p:sp>
      <p:sp>
        <p:nvSpPr>
          <p:cNvPr id="3" name="Tartalom helye 2"/>
          <p:cNvSpPr>
            <a:spLocks noGrp="1"/>
          </p:cNvSpPr>
          <p:nvPr>
            <p:ph sz="quarter" idx="1"/>
          </p:nvPr>
        </p:nvSpPr>
        <p:spPr>
          <a:xfrm>
            <a:off x="323850" y="1341438"/>
            <a:ext cx="4171950" cy="24066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341438"/>
            <a:ext cx="4171950" cy="240665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323850" y="3900488"/>
            <a:ext cx="4171950" cy="240823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648200" y="3900488"/>
            <a:ext cx="4171950" cy="240823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Élőláb helye 6"/>
          <p:cNvSpPr>
            <a:spLocks noGrp="1"/>
          </p:cNvSpPr>
          <p:nvPr>
            <p:ph type="ftr" sz="quarter" idx="10"/>
          </p:nvPr>
        </p:nvSpPr>
        <p:spPr>
          <a:xfrm>
            <a:off x="3124200" y="6545263"/>
            <a:ext cx="2895600" cy="268287"/>
          </a:xfrm>
        </p:spPr>
        <p:txBody>
          <a:bodyPr/>
          <a:lstStyle>
            <a:lvl1pPr>
              <a:defRPr/>
            </a:lvl1pPr>
          </a:lstStyle>
          <a:p>
            <a:r>
              <a:rPr lang="hu-HU">
                <a:solidFill>
                  <a:srgbClr val="FFFFFF"/>
                </a:solidFill>
              </a:rPr>
              <a:t>Habilitációs előadás</a:t>
            </a:r>
          </a:p>
        </p:txBody>
      </p:sp>
      <p:sp>
        <p:nvSpPr>
          <p:cNvPr id="8" name="Dia számának helye 7"/>
          <p:cNvSpPr>
            <a:spLocks noGrp="1"/>
          </p:cNvSpPr>
          <p:nvPr>
            <p:ph type="sldNum" sz="quarter" idx="11"/>
          </p:nvPr>
        </p:nvSpPr>
        <p:spPr>
          <a:xfrm>
            <a:off x="8701088" y="6453188"/>
            <a:ext cx="442912" cy="404812"/>
          </a:xfrm>
        </p:spPr>
        <p:txBody>
          <a:bodyPr/>
          <a:lstStyle>
            <a:lvl1pPr>
              <a:defRPr/>
            </a:lvl1pPr>
          </a:lstStyle>
          <a:p>
            <a:fld id="{68407282-CE57-4D49-853A-2480920EF921}"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352425" y="1597025"/>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33913" y="1597025"/>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9250" y="228600"/>
            <a:ext cx="8413750"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52425" y="1597025"/>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95" r:id="rId1"/>
    <p:sldLayoutId id="2147483894" r:id="rId2"/>
    <p:sldLayoutId id="2147483893" r:id="rId3"/>
    <p:sldLayoutId id="2147483892" r:id="rId4"/>
    <p:sldLayoutId id="2147483891" r:id="rId5"/>
    <p:sldLayoutId id="2147483890" r:id="rId6"/>
    <p:sldLayoutId id="2147483889" r:id="rId7"/>
    <p:sldLayoutId id="2147483888" r:id="rId8"/>
    <p:sldLayoutId id="2147483887" r:id="rId9"/>
    <p:sldLayoutId id="2147483886" r:id="rId10"/>
    <p:sldLayoutId id="2147483885" r:id="rId11"/>
    <p:sldLayoutId id="2147483884" r:id="rId12"/>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2pPr>
      <a:lvl3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3pPr>
      <a:lvl4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4pPr>
      <a:lvl5pPr algn="l" rtl="0" eaLnBrk="0" fontAlgn="base" hangingPunct="0">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5pPr>
      <a:lvl6pPr marL="4572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6pPr>
      <a:lvl7pPr marL="9144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7pPr>
      <a:lvl8pPr marL="13716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8pPr>
      <a:lvl9pPr marL="18288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pitchFamily="34" charset="0"/>
        </a:defRPr>
      </a:lvl9pPr>
    </p:titleStyle>
    <p:bodyStyle>
      <a:lvl1pPr marL="447675" indent="-447675" algn="l" rtl="0" eaLnBrk="0" fontAlgn="base" hangingPunct="0">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0" fontAlgn="base" hangingPunct="0">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outerShdw>
          </a:effectLst>
          <a:latin typeface="+mn-lt"/>
        </a:defRPr>
      </a:lvl2pPr>
      <a:lvl3pPr marL="1208088" indent="-373063" algn="l" rtl="0" eaLnBrk="0" fontAlgn="base" hangingPunct="0">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outerShdw>
          </a:effectLst>
          <a:latin typeface="+mn-lt"/>
        </a:defRPr>
      </a:lvl3pPr>
      <a:lvl4pPr marL="1544638" indent="-334963" algn="l" rtl="0" eaLnBrk="0" fontAlgn="base" hangingPunct="0">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outerShdw>
          </a:effectLst>
          <a:latin typeface="+mn-lt"/>
        </a:defRPr>
      </a:lvl4pPr>
      <a:lvl5pPr marL="1851025" indent="-304800" algn="l" rtl="0" eaLnBrk="0" fontAlgn="base" hangingPunct="0">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outerShdw>
          </a:effectLst>
          <a:latin typeface="+mn-lt"/>
        </a:defRPr>
      </a:lvl5pPr>
      <a:lvl6pPr marL="2308225" indent="-304800" algn="l" rtl="0" fontAlgn="base">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outerShdw>
          </a:effectLst>
          <a:latin typeface="+mn-lt"/>
        </a:defRPr>
      </a:lvl6pPr>
      <a:lvl7pPr marL="2765425" indent="-304800" algn="l" rtl="0" fontAlgn="base">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outerShdw>
          </a:effectLst>
          <a:latin typeface="+mn-lt"/>
        </a:defRPr>
      </a:lvl7pPr>
      <a:lvl8pPr marL="3222625" indent="-304800" algn="l" rtl="0" fontAlgn="base">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outerShdw>
          </a:effectLst>
          <a:latin typeface="+mn-lt"/>
        </a:defRPr>
      </a:lvl8pPr>
      <a:lvl9pPr marL="3679825" indent="-304800" algn="l" rtl="0" fontAlgn="base">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88913"/>
            <a:ext cx="8229600"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323850" y="1341438"/>
            <a:ext cx="8496300" cy="4967287"/>
          </a:xfrm>
          <a:prstGeom prst="rect">
            <a:avLst/>
          </a:prstGeom>
          <a:solidFill>
            <a:srgbClr val="003366">
              <a:alpha val="6700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9" name="Rectangle 5"/>
          <p:cNvSpPr>
            <a:spLocks noGrp="1" noChangeArrowheads="1"/>
          </p:cNvSpPr>
          <p:nvPr>
            <p:ph type="ftr" sz="quarter" idx="3"/>
          </p:nvPr>
        </p:nvSpPr>
        <p:spPr bwMode="auto">
          <a:xfrm>
            <a:off x="3124200" y="6545263"/>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bg1"/>
                </a:solidFill>
                <a:latin typeface="Arial" charset="0"/>
              </a:defRPr>
            </a:lvl1pPr>
          </a:lstStyle>
          <a:p>
            <a:pPr fontAlgn="auto">
              <a:spcAft>
                <a:spcPts val="0"/>
              </a:spcAft>
            </a:pPr>
            <a:r>
              <a:rPr lang="hu-HU" b="0">
                <a:solidFill>
                  <a:srgbClr val="FFFFFF"/>
                </a:solidFill>
              </a:rPr>
              <a:t>Habilitációs előadás</a:t>
            </a:r>
          </a:p>
        </p:txBody>
      </p:sp>
      <p:sp>
        <p:nvSpPr>
          <p:cNvPr id="1030" name="Rectangle 6"/>
          <p:cNvSpPr>
            <a:spLocks noGrp="1" noChangeArrowheads="1"/>
          </p:cNvSpPr>
          <p:nvPr>
            <p:ph type="sldNum" sz="quarter" idx="4"/>
          </p:nvPr>
        </p:nvSpPr>
        <p:spPr bwMode="auto">
          <a:xfrm>
            <a:off x="8701088" y="6453188"/>
            <a:ext cx="442912"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66"/>
                </a:solidFill>
                <a:latin typeface="Arial" charset="0"/>
              </a:defRPr>
            </a:lvl1pPr>
          </a:lstStyle>
          <a:p>
            <a:pPr fontAlgn="auto">
              <a:spcAft>
                <a:spcPts val="0"/>
              </a:spcAft>
            </a:pPr>
            <a:fld id="{C9749286-8605-4BB5-9046-8DA3CA3CC8AE}" type="slidenum">
              <a:rPr lang="hu-HU" b="0"/>
              <a:pPr fontAlgn="auto">
                <a:spcAft>
                  <a:spcPts val="0"/>
                </a:spcAft>
              </a:pPr>
              <a:t>‹#›</a:t>
            </a:fld>
            <a:endParaRPr lang="hu-HU" b="0"/>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iming>
    <p:tnLst>
      <p:par>
        <p:cTn id="1" dur="indefinite" restart="never" nodeType="tmRoot"/>
      </p:par>
    </p:tnLst>
  </p:timing>
  <p:hf hdr="0" ftr="0" dt="0"/>
  <p:txStyles>
    <p:titleStyle>
      <a:lvl1pPr algn="ctr" rtl="0" fontAlgn="base">
        <a:spcBef>
          <a:spcPct val="0"/>
        </a:spcBef>
        <a:spcAft>
          <a:spcPct val="0"/>
        </a:spcAft>
        <a:defRPr sz="3400">
          <a:solidFill>
            <a:schemeClr val="bg1"/>
          </a:solidFill>
          <a:latin typeface="+mj-lt"/>
          <a:ea typeface="+mj-ea"/>
          <a:cs typeface="+mj-cs"/>
        </a:defRPr>
      </a:lvl1pPr>
      <a:lvl2pPr algn="ctr" rtl="0" fontAlgn="base">
        <a:spcBef>
          <a:spcPct val="0"/>
        </a:spcBef>
        <a:spcAft>
          <a:spcPct val="0"/>
        </a:spcAft>
        <a:defRPr sz="3400">
          <a:solidFill>
            <a:schemeClr val="bg1"/>
          </a:solidFill>
          <a:latin typeface="Arial Narrow" pitchFamily="34" charset="0"/>
        </a:defRPr>
      </a:lvl2pPr>
      <a:lvl3pPr algn="ctr" rtl="0" fontAlgn="base">
        <a:spcBef>
          <a:spcPct val="0"/>
        </a:spcBef>
        <a:spcAft>
          <a:spcPct val="0"/>
        </a:spcAft>
        <a:defRPr sz="3400">
          <a:solidFill>
            <a:schemeClr val="bg1"/>
          </a:solidFill>
          <a:latin typeface="Arial Narrow" pitchFamily="34" charset="0"/>
        </a:defRPr>
      </a:lvl3pPr>
      <a:lvl4pPr algn="ctr" rtl="0" fontAlgn="base">
        <a:spcBef>
          <a:spcPct val="0"/>
        </a:spcBef>
        <a:spcAft>
          <a:spcPct val="0"/>
        </a:spcAft>
        <a:defRPr sz="3400">
          <a:solidFill>
            <a:schemeClr val="bg1"/>
          </a:solidFill>
          <a:latin typeface="Arial Narrow" pitchFamily="34" charset="0"/>
        </a:defRPr>
      </a:lvl4pPr>
      <a:lvl5pPr algn="ctr" rtl="0" fontAlgn="base">
        <a:spcBef>
          <a:spcPct val="0"/>
        </a:spcBef>
        <a:spcAft>
          <a:spcPct val="0"/>
        </a:spcAft>
        <a:defRPr sz="3400">
          <a:solidFill>
            <a:schemeClr val="bg1"/>
          </a:solidFill>
          <a:latin typeface="Arial Narrow" pitchFamily="34" charset="0"/>
        </a:defRPr>
      </a:lvl5pPr>
      <a:lvl6pPr marL="457200" algn="ctr" rtl="0" fontAlgn="base">
        <a:spcBef>
          <a:spcPct val="0"/>
        </a:spcBef>
        <a:spcAft>
          <a:spcPct val="0"/>
        </a:spcAft>
        <a:defRPr sz="3400">
          <a:solidFill>
            <a:schemeClr val="bg1"/>
          </a:solidFill>
          <a:latin typeface="Arial Narrow" pitchFamily="34" charset="0"/>
        </a:defRPr>
      </a:lvl6pPr>
      <a:lvl7pPr marL="914400" algn="ctr" rtl="0" fontAlgn="base">
        <a:spcBef>
          <a:spcPct val="0"/>
        </a:spcBef>
        <a:spcAft>
          <a:spcPct val="0"/>
        </a:spcAft>
        <a:defRPr sz="3400">
          <a:solidFill>
            <a:schemeClr val="bg1"/>
          </a:solidFill>
          <a:latin typeface="Arial Narrow" pitchFamily="34" charset="0"/>
        </a:defRPr>
      </a:lvl7pPr>
      <a:lvl8pPr marL="1371600" algn="ctr" rtl="0" fontAlgn="base">
        <a:spcBef>
          <a:spcPct val="0"/>
        </a:spcBef>
        <a:spcAft>
          <a:spcPct val="0"/>
        </a:spcAft>
        <a:defRPr sz="3400">
          <a:solidFill>
            <a:schemeClr val="bg1"/>
          </a:solidFill>
          <a:latin typeface="Arial Narrow" pitchFamily="34" charset="0"/>
        </a:defRPr>
      </a:lvl8pPr>
      <a:lvl9pPr marL="1828800" algn="ctr" rtl="0" fontAlgn="base">
        <a:spcBef>
          <a:spcPct val="0"/>
        </a:spcBef>
        <a:spcAft>
          <a:spcPct val="0"/>
        </a:spcAft>
        <a:defRPr sz="3400">
          <a:solidFill>
            <a:schemeClr val="bg1"/>
          </a:solidFill>
          <a:latin typeface="Arial Narrow" pitchFamily="34"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slideshare.net/forgo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audio" Target="file:///C:\Users\Forgos\Desktop\Icem_2011_FS+Reka_csomag\hang\1preceding.wav" TargetMode="External"/><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notesSlide" Target="../notesSlides/notesSlide12.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Forgos\Desktop\Icem_2011_FS+Reka_csomag\hang\2introducion.wav" TargetMode="Externa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7.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audio" Target="file:///C:\Users\Forgos\Desktop\Icem_2011_FS+Reka_csomag\hang\3result.wav" TargetMode="Externa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chart" Target="../charts/chart1.xml"/><Relationship Id="rId4" Type="http://schemas.openxmlformats.org/officeDocument/2006/relationships/notesSlide" Target="../notesSlides/notesSlide14.xml"/><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audio" Target="file:///C:\Users\Forgos\Desktop\Icem_2011_FS+Reka_csomag\hang\4main_concl.wav" TargetMode="External"/><Relationship Id="rId1" Type="http://schemas.openxmlformats.org/officeDocument/2006/relationships/tags" Target="../tags/tag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www.slideshare.net/forgos"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8.jpe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0.jpeg"/><Relationship Id="rId5" Type="http://schemas.openxmlformats.org/officeDocument/2006/relationships/image" Target="../media/image37.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Élőláb helye 4"/>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r>
              <a:rPr lang="hu-HU"/>
              <a:t>Eszterházy Főiskola Eger</a:t>
            </a:r>
            <a:endParaRPr lang="hu-HU">
              <a:solidFill>
                <a:srgbClr val="FFCC66"/>
              </a:solidFill>
            </a:endParaRPr>
          </a:p>
        </p:txBody>
      </p:sp>
      <p:pic>
        <p:nvPicPr>
          <p:cNvPr id="47106" name="Picture 2" descr="fösuli"/>
          <p:cNvPicPr>
            <a:picLocks noChangeAspect="1" noChangeArrowheads="1"/>
          </p:cNvPicPr>
          <p:nvPr/>
        </p:nvPicPr>
        <p:blipFill>
          <a:blip r:embed="rId3" cstate="print"/>
          <a:srcRect/>
          <a:stretch>
            <a:fillRect/>
          </a:stretch>
        </p:blipFill>
        <p:spPr bwMode="auto">
          <a:xfrm>
            <a:off x="0" y="7938"/>
            <a:ext cx="9136063" cy="6850062"/>
          </a:xfrm>
          <a:prstGeom prst="rect">
            <a:avLst/>
          </a:prstGeom>
          <a:solidFill>
            <a:srgbClr val="1C3354"/>
          </a:solidFill>
          <a:ln w="9525">
            <a:noFill/>
            <a:miter lim="800000"/>
            <a:headEnd/>
            <a:tailEnd/>
          </a:ln>
        </p:spPr>
      </p:pic>
      <p:sp>
        <p:nvSpPr>
          <p:cNvPr id="47107" name="Rectangle 4"/>
          <p:cNvSpPr>
            <a:spLocks noChangeArrowheads="1"/>
          </p:cNvSpPr>
          <p:nvPr/>
        </p:nvSpPr>
        <p:spPr bwMode="auto">
          <a:xfrm>
            <a:off x="577850" y="1466850"/>
            <a:ext cx="7164388" cy="1695450"/>
          </a:xfrm>
          <a:prstGeom prst="rect">
            <a:avLst/>
          </a:prstGeom>
          <a:noFill/>
          <a:ln w="9525">
            <a:noFill/>
            <a:miter lim="800000"/>
            <a:headEnd/>
            <a:tailEnd/>
          </a:ln>
        </p:spPr>
        <p:txBody>
          <a:bodyPr anchor="ctr"/>
          <a:lstStyle/>
          <a:p>
            <a:endParaRPr lang="hu-HU" sz="4400">
              <a:solidFill>
                <a:schemeClr val="tx2"/>
              </a:solidFill>
            </a:endParaRPr>
          </a:p>
        </p:txBody>
      </p:sp>
      <p:sp>
        <p:nvSpPr>
          <p:cNvPr id="14" name="Cím 9"/>
          <p:cNvSpPr txBox="1">
            <a:spLocks/>
          </p:cNvSpPr>
          <p:nvPr/>
        </p:nvSpPr>
        <p:spPr bwMode="auto">
          <a:xfrm>
            <a:off x="31531" y="1339077"/>
            <a:ext cx="9112469" cy="1323439"/>
          </a:xfrm>
          <a:prstGeom prst="rect">
            <a:avLst/>
          </a:prstGeom>
          <a:noFill/>
          <a:ln w="9525">
            <a:noFill/>
            <a:miter lim="800000"/>
            <a:headEnd/>
            <a:tailEnd/>
          </a:ln>
          <a:effectLst/>
        </p:spPr>
        <p:txBody>
          <a:bodyPr wrap="square">
            <a:spAutoFit/>
          </a:bodyPr>
          <a:lstStyle/>
          <a:p>
            <a:pPr algn="ctr"/>
            <a:r>
              <a:rPr lang="en-US" sz="40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mj-lt"/>
                <a:ea typeface="+mj-ea"/>
                <a:cs typeface="Arial" pitchFamily="34" charset="0"/>
              </a:rPr>
              <a:t>Learning Efforts and the New Media </a:t>
            </a:r>
            <a:r>
              <a:rPr lang="hu-HU" sz="40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mj-lt"/>
                <a:ea typeface="+mj-ea"/>
                <a:cs typeface="Arial" pitchFamily="34" charset="0"/>
              </a:rPr>
              <a:t/>
            </a:r>
            <a:br>
              <a:rPr lang="hu-HU" sz="40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mj-lt"/>
                <a:ea typeface="+mj-ea"/>
                <a:cs typeface="Arial" pitchFamily="34" charset="0"/>
              </a:rPr>
            </a:br>
            <a:r>
              <a:rPr lang="en-US" sz="40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mj-lt"/>
                <a:ea typeface="+mj-ea"/>
                <a:cs typeface="Arial" pitchFamily="34" charset="0"/>
              </a:rPr>
              <a:t>A Connectivism course experience </a:t>
            </a:r>
            <a:endParaRPr lang="hu-HU" sz="40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mj-lt"/>
              <a:ea typeface="+mj-ea"/>
              <a:cs typeface="Arial" pitchFamily="34" charset="0"/>
            </a:endParaRPr>
          </a:p>
        </p:txBody>
      </p:sp>
      <p:sp>
        <p:nvSpPr>
          <p:cNvPr id="47110" name="Téglalap 14"/>
          <p:cNvSpPr>
            <a:spLocks noChangeArrowheads="1"/>
          </p:cNvSpPr>
          <p:nvPr/>
        </p:nvSpPr>
        <p:spPr bwMode="auto">
          <a:xfrm>
            <a:off x="279400" y="311150"/>
            <a:ext cx="4722768" cy="523220"/>
          </a:xfrm>
          <a:prstGeom prst="rect">
            <a:avLst/>
          </a:prstGeom>
          <a:noFill/>
          <a:ln w="9525">
            <a:noFill/>
            <a:miter lim="800000"/>
            <a:headEnd/>
            <a:tailEnd/>
          </a:ln>
        </p:spPr>
        <p:txBody>
          <a:bodyPr wrap="none">
            <a:spAutoFit/>
          </a:bodyPr>
          <a:lstStyle/>
          <a:p>
            <a:r>
              <a:rPr lang="hu-HU" sz="2800" b="0" dirty="0"/>
              <a:t>Sándor Forgó, </a:t>
            </a:r>
            <a:r>
              <a:rPr lang="hu-HU" sz="2800" b="0" dirty="0" smtClean="0"/>
              <a:t>Réka </a:t>
            </a:r>
            <a:r>
              <a:rPr lang="hu-HU" sz="2800" b="0" dirty="0"/>
              <a:t>Racskó</a:t>
            </a:r>
          </a:p>
        </p:txBody>
      </p:sp>
      <p:sp>
        <p:nvSpPr>
          <p:cNvPr id="10" name="Szövegdoboz 9"/>
          <p:cNvSpPr txBox="1"/>
          <p:nvPr/>
        </p:nvSpPr>
        <p:spPr>
          <a:xfrm>
            <a:off x="4835454" y="2848303"/>
            <a:ext cx="4487126" cy="3477875"/>
          </a:xfrm>
          <a:prstGeom prst="rect">
            <a:avLst/>
          </a:prstGeom>
          <a:noFill/>
        </p:spPr>
        <p:txBody>
          <a:bodyPr wrap="none" rtlCol="0">
            <a:spAutoFit/>
          </a:bodyPr>
          <a:lstStyle/>
          <a:p>
            <a:pPr lvl="0">
              <a:buFont typeface="Arial" pitchFamily="34" charset="0"/>
              <a:buChar char="•"/>
            </a:pPr>
            <a:r>
              <a:rPr lang="hu-HU" sz="2800" dirty="0" smtClean="0"/>
              <a:t> </a:t>
            </a:r>
            <a:r>
              <a:rPr lang="en-US" sz="2800" dirty="0" smtClean="0">
                <a:solidFill>
                  <a:srgbClr val="33CC33"/>
                </a:solidFill>
                <a:effectLst>
                  <a:outerShdw blurRad="38100" dist="38100" dir="2700000" algn="tl">
                    <a:srgbClr val="000000"/>
                  </a:outerShdw>
                </a:effectLst>
                <a:latin typeface="+mj-lt"/>
                <a:ea typeface="+mj-ea"/>
                <a:cs typeface="+mj-cs"/>
              </a:rPr>
              <a:t>New Media </a:t>
            </a:r>
            <a:r>
              <a:rPr lang="en-US" sz="2800" dirty="0" smtClean="0"/>
              <a:t>Generation,</a:t>
            </a:r>
          </a:p>
          <a:p>
            <a:pPr lvl="0">
              <a:buFont typeface="Arial" pitchFamily="34" charset="0"/>
              <a:buChar char="•"/>
            </a:pPr>
            <a:r>
              <a:rPr lang="hu-HU" sz="2800" dirty="0" smtClean="0"/>
              <a:t> Media</a:t>
            </a:r>
            <a:r>
              <a:rPr lang="en-US" sz="2800" dirty="0" smtClean="0">
                <a:solidFill>
                  <a:srgbClr val="33CC33"/>
                </a:solidFill>
                <a:effectLst>
                  <a:outerShdw blurRad="38100" dist="38100" dir="2700000" algn="tl">
                    <a:srgbClr val="000000"/>
                  </a:outerShdw>
                </a:effectLst>
                <a:latin typeface="+mj-lt"/>
                <a:ea typeface="+mj-ea"/>
                <a:cs typeface="+mj-cs"/>
              </a:rPr>
              <a:t>convergence</a:t>
            </a:r>
            <a:r>
              <a:rPr lang="en-US" sz="2800" dirty="0" smtClean="0"/>
              <a:t> and </a:t>
            </a:r>
            <a:r>
              <a:rPr lang="hu-HU" sz="2800" dirty="0" smtClean="0"/>
              <a:t/>
            </a:r>
            <a:br>
              <a:rPr lang="hu-HU" sz="2800" dirty="0" smtClean="0"/>
            </a:br>
            <a:r>
              <a:rPr lang="en-US" sz="2800" dirty="0" smtClean="0"/>
              <a:t>diversification</a:t>
            </a:r>
            <a:endParaRPr lang="hu-HU" sz="2800" dirty="0" smtClean="0"/>
          </a:p>
          <a:p>
            <a:pPr lvl="0">
              <a:buFont typeface="Arial" pitchFamily="34" charset="0"/>
              <a:buChar char="•"/>
            </a:pPr>
            <a:r>
              <a:rPr lang="hu-HU" sz="2800" dirty="0" smtClean="0"/>
              <a:t> </a:t>
            </a:r>
            <a:r>
              <a:rPr lang="en-US" sz="2800" dirty="0" smtClean="0"/>
              <a:t>the </a:t>
            </a:r>
            <a:r>
              <a:rPr lang="en-US" sz="2800" dirty="0" smtClean="0">
                <a:solidFill>
                  <a:srgbClr val="33CC33"/>
                </a:solidFill>
                <a:effectLst>
                  <a:outerShdw blurRad="38100" dist="38100" dir="2700000" algn="tl">
                    <a:srgbClr val="000000"/>
                  </a:outerShdw>
                </a:effectLst>
                <a:latin typeface="+mj-lt"/>
                <a:ea typeface="+mj-ea"/>
                <a:cs typeface="+mj-cs"/>
              </a:rPr>
              <a:t>theoretical</a:t>
            </a:r>
            <a:r>
              <a:rPr lang="en-US" sz="4000" dirty="0" smtClean="0">
                <a:solidFill>
                  <a:srgbClr val="33CC33"/>
                </a:solidFill>
                <a:effectLst>
                  <a:outerShdw blurRad="38100" dist="38100" dir="2700000" algn="tl">
                    <a:srgbClr val="000000"/>
                  </a:outerShdw>
                </a:effectLst>
                <a:latin typeface="+mj-lt"/>
                <a:ea typeface="+mj-ea"/>
                <a:cs typeface="+mj-cs"/>
              </a:rPr>
              <a:t> </a:t>
            </a:r>
            <a:r>
              <a:rPr lang="en-US" sz="2800" dirty="0" smtClean="0">
                <a:solidFill>
                  <a:srgbClr val="33CC33"/>
                </a:solidFill>
                <a:effectLst>
                  <a:outerShdw blurRad="38100" dist="38100" dir="2700000" algn="tl">
                    <a:srgbClr val="000000"/>
                  </a:outerShdw>
                </a:effectLst>
                <a:latin typeface="+mj-lt"/>
                <a:ea typeface="+mj-ea"/>
                <a:cs typeface="+mj-cs"/>
              </a:rPr>
              <a:t>and</a:t>
            </a:r>
            <a:r>
              <a:rPr lang="en-US" sz="4000" dirty="0" smtClean="0">
                <a:solidFill>
                  <a:srgbClr val="33CC33"/>
                </a:solidFill>
                <a:effectLst>
                  <a:outerShdw blurRad="38100" dist="38100" dir="2700000" algn="tl">
                    <a:srgbClr val="000000"/>
                  </a:outerShdw>
                </a:effectLst>
                <a:latin typeface="+mj-lt"/>
                <a:ea typeface="+mj-ea"/>
                <a:cs typeface="+mj-cs"/>
              </a:rPr>
              <a:t> </a:t>
            </a:r>
            <a:r>
              <a:rPr lang="hu-HU" sz="2800" dirty="0" smtClean="0">
                <a:solidFill>
                  <a:srgbClr val="00B050"/>
                </a:solidFill>
              </a:rPr>
              <a:t/>
            </a:r>
            <a:br>
              <a:rPr lang="hu-HU" sz="2800" dirty="0" smtClean="0">
                <a:solidFill>
                  <a:srgbClr val="00B050"/>
                </a:solidFill>
              </a:rPr>
            </a:br>
            <a:r>
              <a:rPr lang="en-US" sz="2800" dirty="0" smtClean="0">
                <a:solidFill>
                  <a:srgbClr val="33CC33"/>
                </a:solidFill>
                <a:effectLst>
                  <a:outerShdw blurRad="38100" dist="38100" dir="2700000" algn="tl">
                    <a:srgbClr val="000000"/>
                  </a:outerShdw>
                </a:effectLst>
                <a:latin typeface="+mj-lt"/>
                <a:ea typeface="+mj-ea"/>
                <a:cs typeface="+mj-cs"/>
              </a:rPr>
              <a:t>practical</a:t>
            </a:r>
            <a:r>
              <a:rPr lang="en-US" sz="4000" dirty="0" smtClean="0">
                <a:solidFill>
                  <a:srgbClr val="33CC33"/>
                </a:solidFill>
                <a:effectLst>
                  <a:outerShdw blurRad="38100" dist="38100" dir="2700000" algn="tl">
                    <a:srgbClr val="000000"/>
                  </a:outerShdw>
                </a:effectLst>
                <a:latin typeface="+mj-lt"/>
                <a:ea typeface="+mj-ea"/>
                <a:cs typeface="+mj-cs"/>
              </a:rPr>
              <a:t> </a:t>
            </a:r>
            <a:r>
              <a:rPr lang="en-US" sz="2800" dirty="0" smtClean="0">
                <a:solidFill>
                  <a:srgbClr val="33CC33"/>
                </a:solidFill>
                <a:effectLst>
                  <a:outerShdw blurRad="38100" dist="38100" dir="2700000" algn="tl">
                    <a:srgbClr val="000000"/>
                  </a:outerShdw>
                </a:effectLst>
                <a:latin typeface="+mj-lt"/>
                <a:ea typeface="+mj-ea"/>
                <a:cs typeface="+mj-cs"/>
              </a:rPr>
              <a:t>side</a:t>
            </a:r>
            <a:r>
              <a:rPr lang="en-US" sz="2800" dirty="0" smtClean="0"/>
              <a:t>,</a:t>
            </a:r>
            <a:r>
              <a:rPr lang="hu-HU" sz="2800" dirty="0" smtClean="0"/>
              <a:t> </a:t>
            </a:r>
            <a:r>
              <a:rPr lang="en-US" sz="2800" dirty="0" smtClean="0"/>
              <a:t>of </a:t>
            </a:r>
            <a:endParaRPr lang="hu-HU" sz="2800" dirty="0" smtClean="0"/>
          </a:p>
          <a:p>
            <a:pPr lvl="1">
              <a:buFont typeface="Arial" pitchFamily="34" charset="0"/>
              <a:buChar char="•"/>
            </a:pPr>
            <a:r>
              <a:rPr lang="hu-HU" sz="2800" dirty="0" smtClean="0"/>
              <a:t> </a:t>
            </a:r>
            <a:r>
              <a:rPr lang="en-US" sz="2800" dirty="0" smtClean="0"/>
              <a:t>Individual and</a:t>
            </a:r>
            <a:endParaRPr lang="hu-HU" sz="2800" dirty="0" smtClean="0"/>
          </a:p>
          <a:p>
            <a:pPr lvl="1">
              <a:buFont typeface="Arial" pitchFamily="34" charset="0"/>
              <a:buChar char="•"/>
            </a:pPr>
            <a:r>
              <a:rPr lang="en-US" sz="2800" dirty="0" smtClean="0"/>
              <a:t> social solutions. </a:t>
            </a:r>
            <a:endParaRPr lang="hu-HU" sz="2800" dirty="0"/>
          </a:p>
        </p:txBody>
      </p:sp>
      <p:sp>
        <p:nvSpPr>
          <p:cNvPr id="12" name="Szövegdoboz 11"/>
          <p:cNvSpPr txBox="1"/>
          <p:nvPr/>
        </p:nvSpPr>
        <p:spPr>
          <a:xfrm>
            <a:off x="1524000" y="6264164"/>
            <a:ext cx="3753976" cy="369332"/>
          </a:xfrm>
          <a:prstGeom prst="rect">
            <a:avLst/>
          </a:prstGeom>
          <a:noFill/>
        </p:spPr>
        <p:txBody>
          <a:bodyPr wrap="none" rtlCol="0">
            <a:spAutoFit/>
          </a:bodyPr>
          <a:lstStyle/>
          <a:p>
            <a:r>
              <a:rPr lang="hu-HU" dirty="0" smtClean="0">
                <a:hlinkClick r:id="rId4"/>
              </a:rPr>
              <a:t>http://www.slideshare.net/forgos</a:t>
            </a:r>
            <a:endParaRPr lang="hu-HU" dirty="0">
              <a:solidFill>
                <a:srgbClr val="92D050"/>
              </a:solidFill>
            </a:endParaRPr>
          </a:p>
        </p:txBody>
      </p:sp>
      <p:pic>
        <p:nvPicPr>
          <p:cNvPr id="27650" name="Picture 2" descr="http://www.ektf.hu/ujweb/download/Logok/EKF_Emblema_Angol_(1000x1157).jpg"/>
          <p:cNvPicPr>
            <a:picLocks noChangeAspect="1" noChangeArrowheads="1"/>
          </p:cNvPicPr>
          <p:nvPr/>
        </p:nvPicPr>
        <p:blipFill>
          <a:blip r:embed="rId5" cstate="print"/>
          <a:srcRect/>
          <a:stretch>
            <a:fillRect/>
          </a:stretch>
        </p:blipFill>
        <p:spPr bwMode="auto">
          <a:xfrm>
            <a:off x="7864303" y="129554"/>
            <a:ext cx="1132552" cy="1310362"/>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7145" y="952552"/>
            <a:ext cx="2984939" cy="3694409"/>
          </a:xfrm>
        </p:spPr>
        <p:txBody>
          <a:bodyPr/>
          <a:lstStyle/>
          <a:p>
            <a:pPr algn="ctr">
              <a:lnSpc>
                <a:spcPct val="150000"/>
              </a:lnSpc>
            </a:pPr>
            <a: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Old vs. </a:t>
            </a:r>
            <a:b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br>
            <a:r>
              <a:rPr lang="hu-HU" sz="3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Convergent</a:t>
            </a:r>
            <a: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r>
            <a:b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br>
            <a: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&amp;</a:t>
            </a:r>
            <a:b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br>
            <a:r>
              <a:rPr lang="hu-HU" sz="3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Diversificated</a:t>
            </a:r>
            <a: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r>
            <a:b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br>
            <a:r>
              <a:rPr lang="hu-HU" sz="3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Media</a:t>
            </a:r>
          </a:p>
        </p:txBody>
      </p:sp>
      <p:sp>
        <p:nvSpPr>
          <p:cNvPr id="6" name="Tartalom helye 5"/>
          <p:cNvSpPr>
            <a:spLocks noGrp="1"/>
          </p:cNvSpPr>
          <p:nvPr>
            <p:ph sz="quarter" idx="4"/>
          </p:nvPr>
        </p:nvSpPr>
        <p:spPr/>
        <p:txBody>
          <a:bodyPr/>
          <a:lstStyle/>
          <a:p>
            <a:pPr>
              <a:defRPr/>
            </a:pPr>
            <a:endParaRPr lang="hu-HU" dirty="0"/>
          </a:p>
        </p:txBody>
      </p:sp>
      <p:sp>
        <p:nvSpPr>
          <p:cNvPr id="9" name="Szöveg helye 8"/>
          <p:cNvSpPr>
            <a:spLocks noGrp="1"/>
          </p:cNvSpPr>
          <p:nvPr>
            <p:ph type="body" sz="quarter" idx="3"/>
          </p:nvPr>
        </p:nvSpPr>
        <p:spPr/>
        <p:txBody>
          <a:bodyPr/>
          <a:lstStyle/>
          <a:p>
            <a:pPr>
              <a:defRPr/>
            </a:pPr>
            <a:endParaRPr lang="hu-HU"/>
          </a:p>
        </p:txBody>
      </p:sp>
      <p:pic>
        <p:nvPicPr>
          <p:cNvPr id="71688" name="Picture 8"/>
          <p:cNvPicPr>
            <a:picLocks noChangeAspect="1" noChangeArrowheads="1"/>
          </p:cNvPicPr>
          <p:nvPr/>
        </p:nvPicPr>
        <p:blipFill>
          <a:blip r:embed="rId3" cstate="print"/>
          <a:srcRect/>
          <a:stretch>
            <a:fillRect/>
          </a:stretch>
        </p:blipFill>
        <p:spPr bwMode="auto">
          <a:xfrm>
            <a:off x="2738747" y="0"/>
            <a:ext cx="6657742"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141288" y="331788"/>
            <a:ext cx="8794750" cy="674031"/>
          </a:xfrm>
        </p:spPr>
        <p:txBody>
          <a:bodyPr/>
          <a:lstStyle/>
          <a:p>
            <a:pPr>
              <a:defRPr/>
            </a:pPr>
            <a:r>
              <a:rPr lang="hu-HU" sz="4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Connectivism</a:t>
            </a:r>
            <a:r>
              <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4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courses</a:t>
            </a:r>
            <a:r>
              <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4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in</a:t>
            </a:r>
            <a:r>
              <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Eger</a:t>
            </a:r>
            <a:endParaRPr lang="hu-HU" sz="4200"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endParaRPr>
          </a:p>
        </p:txBody>
      </p:sp>
      <p:sp>
        <p:nvSpPr>
          <p:cNvPr id="8" name="Tartalom helye 7"/>
          <p:cNvSpPr>
            <a:spLocks noGrp="1"/>
          </p:cNvSpPr>
          <p:nvPr>
            <p:ph idx="1"/>
          </p:nvPr>
        </p:nvSpPr>
        <p:spPr>
          <a:xfrm>
            <a:off x="28575" y="1200151"/>
            <a:ext cx="8410575" cy="4185761"/>
          </a:xfrm>
        </p:spPr>
        <p:txBody>
          <a:bodyPr/>
          <a:lstStyle/>
          <a:p>
            <a:pPr>
              <a:buFont typeface="Wingdings 2" pitchFamily="18" charset="2"/>
              <a:buNone/>
              <a:defRPr/>
            </a:pPr>
            <a:r>
              <a:rPr lang="en-US" dirty="0" smtClean="0"/>
              <a:t> </a:t>
            </a:r>
            <a:r>
              <a:rPr lang="hu-HU" sz="2800" dirty="0" smtClean="0"/>
              <a:t>T</a:t>
            </a:r>
            <a:r>
              <a:rPr lang="en-US" sz="2800" dirty="0" smtClean="0"/>
              <a:t>he Department of Instruction and Communication Technology </a:t>
            </a:r>
          </a:p>
          <a:p>
            <a:pPr>
              <a:lnSpc>
                <a:spcPts val="3400"/>
              </a:lnSpc>
              <a:defRPr/>
            </a:pPr>
            <a:r>
              <a:rPr lang="en-US" sz="2800" dirty="0" smtClean="0"/>
              <a:t>has </a:t>
            </a:r>
            <a:r>
              <a:rPr lang="en-US" sz="2800" dirty="0" err="1" smtClean="0"/>
              <a:t>recognised</a:t>
            </a:r>
            <a:r>
              <a:rPr lang="en-US" sz="2800" dirty="0" smtClean="0"/>
              <a:t> this new dimension </a:t>
            </a:r>
          </a:p>
          <a:p>
            <a:pPr>
              <a:lnSpc>
                <a:spcPts val="3400"/>
              </a:lnSpc>
              <a:defRPr/>
            </a:pPr>
            <a:r>
              <a:rPr lang="en-US" sz="2800" dirty="0" smtClean="0"/>
              <a:t>of higher education </a:t>
            </a:r>
            <a:endParaRPr lang="hu-HU" sz="2800" dirty="0" smtClean="0"/>
          </a:p>
          <a:p>
            <a:pPr>
              <a:lnSpc>
                <a:spcPts val="3400"/>
              </a:lnSpc>
              <a:defRPr/>
            </a:pPr>
            <a:r>
              <a:rPr lang="en-US" sz="2800" dirty="0" smtClean="0"/>
              <a:t>and in the previous semester </a:t>
            </a:r>
          </a:p>
          <a:p>
            <a:pPr>
              <a:lnSpc>
                <a:spcPts val="3400"/>
              </a:lnSpc>
              <a:defRPr/>
            </a:pPr>
            <a:r>
              <a:rPr lang="en-US" sz="2800" dirty="0" smtClean="0"/>
              <a:t>launched a course supported</a:t>
            </a:r>
            <a:endParaRPr lang="hu-HU" sz="2800" dirty="0" smtClean="0"/>
          </a:p>
          <a:p>
            <a:pPr>
              <a:lnSpc>
                <a:spcPts val="3400"/>
              </a:lnSpc>
              <a:buNone/>
              <a:defRPr/>
            </a:pPr>
            <a:r>
              <a:rPr lang="hu-HU" sz="2800" dirty="0" smtClean="0"/>
              <a:t>	</a:t>
            </a:r>
            <a:r>
              <a:rPr lang="en-US" sz="2800" dirty="0" smtClean="0"/>
              <a:t> </a:t>
            </a:r>
            <a:r>
              <a:rPr lang="en-US" sz="2800" dirty="0" smtClean="0">
                <a:solidFill>
                  <a:schemeClr val="tx2">
                    <a:lumMod val="75000"/>
                  </a:schemeClr>
                </a:solidFill>
              </a:rPr>
              <a:t>by Web</a:t>
            </a:r>
            <a:r>
              <a:rPr lang="hu-HU" sz="2800" dirty="0" smtClean="0">
                <a:solidFill>
                  <a:schemeClr val="tx2">
                    <a:lumMod val="75000"/>
                  </a:schemeClr>
                </a:solidFill>
              </a:rPr>
              <a:t>2.0</a:t>
            </a:r>
            <a:r>
              <a:rPr lang="en-US" sz="2800" dirty="0" smtClean="0">
                <a:solidFill>
                  <a:schemeClr val="tx2">
                    <a:lumMod val="75000"/>
                  </a:schemeClr>
                </a:solidFill>
              </a:rPr>
              <a:t>-based </a:t>
            </a:r>
            <a:r>
              <a:rPr lang="hu-HU" sz="2800" dirty="0" smtClean="0">
                <a:solidFill>
                  <a:schemeClr val="tx2">
                    <a:lumMod val="75000"/>
                  </a:schemeClr>
                </a:solidFill>
              </a:rPr>
              <a:t/>
            </a:r>
            <a:br>
              <a:rPr lang="hu-HU" sz="2800" dirty="0" smtClean="0">
                <a:solidFill>
                  <a:schemeClr val="tx2">
                    <a:lumMod val="75000"/>
                  </a:schemeClr>
                </a:solidFill>
              </a:rPr>
            </a:br>
            <a:r>
              <a:rPr lang="en-US" sz="2800" dirty="0" smtClean="0">
                <a:solidFill>
                  <a:schemeClr val="tx2">
                    <a:lumMod val="75000"/>
                  </a:schemeClr>
                </a:solidFill>
              </a:rPr>
              <a:t>instructional devices</a:t>
            </a:r>
            <a:r>
              <a:rPr lang="en-US" sz="2800" dirty="0" smtClean="0"/>
              <a:t>.</a:t>
            </a:r>
          </a:p>
        </p:txBody>
      </p:sp>
      <p:pic>
        <p:nvPicPr>
          <p:cNvPr id="4" name="Picture 4" descr="http://www.masternewmedia.org/images/media_literacy_george_siemens_connectivism_and_connective_knowledge_08_course.jpg"/>
          <p:cNvPicPr>
            <a:picLocks noChangeAspect="1" noChangeArrowheads="1"/>
          </p:cNvPicPr>
          <p:nvPr/>
        </p:nvPicPr>
        <p:blipFill>
          <a:blip r:embed="rId3" cstate="print"/>
          <a:srcRect/>
          <a:stretch>
            <a:fillRect/>
          </a:stretch>
        </p:blipFill>
        <p:spPr bwMode="auto">
          <a:xfrm>
            <a:off x="6433690" y="1944412"/>
            <a:ext cx="1989035" cy="1491155"/>
          </a:xfrm>
          <a:prstGeom prst="rect">
            <a:avLst/>
          </a:prstGeom>
          <a:noFill/>
          <a:ln w="9525">
            <a:noFill/>
            <a:miter lim="800000"/>
            <a:headEnd/>
            <a:tailEnd/>
          </a:ln>
        </p:spPr>
      </p:pic>
      <p:pic>
        <p:nvPicPr>
          <p:cNvPr id="5" name="Picture 3" descr="3"/>
          <p:cNvPicPr>
            <a:picLocks noChangeAspect="1" noChangeArrowheads="1"/>
          </p:cNvPicPr>
          <p:nvPr/>
        </p:nvPicPr>
        <p:blipFill>
          <a:blip r:embed="rId4" cstate="print"/>
          <a:srcRect/>
          <a:stretch>
            <a:fillRect/>
          </a:stretch>
        </p:blipFill>
        <p:spPr>
          <a:xfrm>
            <a:off x="5559971" y="3776769"/>
            <a:ext cx="3279228" cy="2071258"/>
          </a:xfrm>
          <a:prstGeom prst="rect">
            <a:avLst/>
          </a:prstGeom>
          <a:noFill/>
          <a:ln w="38100" cmpd="dbl">
            <a:solidFill>
              <a:schemeClr val="tx1"/>
            </a:solidFill>
          </a:ln>
        </p:spPr>
      </p:pic>
      <p:pic>
        <p:nvPicPr>
          <p:cNvPr id="6" name="Picture 2"/>
          <p:cNvPicPr>
            <a:picLocks noChangeAspect="1" noChangeArrowheads="1"/>
          </p:cNvPicPr>
          <p:nvPr/>
        </p:nvPicPr>
        <p:blipFill>
          <a:blip r:embed="rId5" cstate="print"/>
          <a:srcRect/>
          <a:stretch>
            <a:fillRect/>
          </a:stretch>
        </p:blipFill>
        <p:spPr bwMode="auto">
          <a:xfrm>
            <a:off x="5549464" y="3749972"/>
            <a:ext cx="3268715" cy="198971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7145" y="136638"/>
            <a:ext cx="8807669" cy="2196659"/>
          </a:xfrm>
        </p:spPr>
        <p:txBody>
          <a:bodyPr/>
          <a:lstStyle/>
          <a:p>
            <a:r>
              <a:rPr lang="hu-HU" sz="3800" dirty="0" smtClean="0">
                <a:ln w="24500" cmpd="dbl">
                  <a:solidFill>
                    <a:schemeClr val="accent2">
                      <a:shade val="85000"/>
                      <a:satMod val="155000"/>
                    </a:schemeClr>
                  </a:solidFill>
                  <a:prstDash val="solid"/>
                  <a:miter lim="800000"/>
                </a:ln>
                <a:solidFill>
                  <a:srgbClr val="FFCC66"/>
                </a:solidFill>
                <a:effectLst>
                  <a:outerShdw blurRad="38100" dist="38100" dir="7020000" algn="tl">
                    <a:srgbClr val="000000">
                      <a:alpha val="35000"/>
                    </a:srgbClr>
                  </a:outerShdw>
                </a:effectLst>
                <a:cs typeface="Arial" pitchFamily="34" charset="0"/>
              </a:rPr>
              <a:t>RÉKA RACSKÓ:</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r>
            <a:b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b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preceding</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background</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and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scientific</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objectives</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of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empirical</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research</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38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effort</a:t>
            </a:r>
            <a: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r>
            <a:br>
              <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br>
            <a:endParaRPr lang="hu-HU"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endParaRPr>
          </a:p>
        </p:txBody>
      </p:sp>
      <p:sp>
        <p:nvSpPr>
          <p:cNvPr id="5" name="Jobb oldali kapcsos zárójel 4"/>
          <p:cNvSpPr/>
          <p:nvPr/>
        </p:nvSpPr>
        <p:spPr bwMode="auto">
          <a:xfrm>
            <a:off x="5656530" y="3139966"/>
            <a:ext cx="1881352" cy="3121572"/>
          </a:xfrm>
          <a:prstGeom prst="righ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i="0"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ndParaRPr>
          </a:p>
        </p:txBody>
      </p:sp>
      <p:sp>
        <p:nvSpPr>
          <p:cNvPr id="6" name="Téglalap 5"/>
          <p:cNvSpPr/>
          <p:nvPr/>
        </p:nvSpPr>
        <p:spPr>
          <a:xfrm>
            <a:off x="7115503" y="3410635"/>
            <a:ext cx="1671145" cy="1477328"/>
          </a:xfrm>
          <a:prstGeom prst="rect">
            <a:avLst/>
          </a:prstGeom>
        </p:spPr>
        <p:txBody>
          <a:bodyPr wrap="square">
            <a:spAutoFit/>
          </a:bodyPr>
          <a:lstStyle/>
          <a:p>
            <a:pPr algn="ctr"/>
            <a:r>
              <a:rPr lang="hu-HU" dirty="0" smtClean="0">
                <a:latin typeface="Times New Roman" pitchFamily="18" charset="0"/>
              </a:rPr>
              <a:t>The </a:t>
            </a:r>
            <a:r>
              <a:rPr lang="hu-HU" dirty="0" err="1" smtClean="0">
                <a:latin typeface="Times New Roman" pitchFamily="18" charset="0"/>
              </a:rPr>
              <a:t>course</a:t>
            </a:r>
            <a:r>
              <a:rPr lang="hu-HU" dirty="0" smtClean="0">
                <a:latin typeface="Times New Roman" pitchFamily="18" charset="0"/>
              </a:rPr>
              <a:t> </a:t>
            </a:r>
            <a:r>
              <a:rPr lang="hu-HU" dirty="0" err="1" smtClean="0">
                <a:latin typeface="Times New Roman" pitchFamily="18" charset="0"/>
              </a:rPr>
              <a:t>was</a:t>
            </a:r>
            <a:r>
              <a:rPr lang="hu-HU" dirty="0" smtClean="0">
                <a:latin typeface="Times New Roman" pitchFamily="18" charset="0"/>
              </a:rPr>
              <a:t> </a:t>
            </a:r>
            <a:r>
              <a:rPr lang="en-GB" dirty="0" smtClean="0">
                <a:latin typeface="Times New Roman" pitchFamily="18" charset="0"/>
              </a:rPr>
              <a:t>completed with a questionnaire-based </a:t>
            </a:r>
            <a:r>
              <a:rPr lang="en-GB" dirty="0" err="1" smtClean="0">
                <a:latin typeface="Times New Roman" pitchFamily="18" charset="0"/>
              </a:rPr>
              <a:t>surve</a:t>
            </a:r>
            <a:r>
              <a:rPr lang="hu-HU" dirty="0" smtClean="0">
                <a:latin typeface="Times New Roman" pitchFamily="18" charset="0"/>
              </a:rPr>
              <a:t>y.</a:t>
            </a:r>
            <a:endParaRPr lang="hu-HU" dirty="0"/>
          </a:p>
        </p:txBody>
      </p:sp>
      <p:pic>
        <p:nvPicPr>
          <p:cNvPr id="1029" name="Picture 5"/>
          <p:cNvPicPr>
            <a:picLocks noChangeAspect="1" noChangeArrowheads="1"/>
          </p:cNvPicPr>
          <p:nvPr/>
        </p:nvPicPr>
        <p:blipFill>
          <a:blip r:embed="rId5" cstate="print"/>
          <a:srcRect/>
          <a:stretch>
            <a:fillRect/>
          </a:stretch>
        </p:blipFill>
        <p:spPr bwMode="auto">
          <a:xfrm>
            <a:off x="3247039" y="2914650"/>
            <a:ext cx="567559" cy="567559"/>
          </a:xfrm>
          <a:prstGeom prst="rect">
            <a:avLst/>
          </a:prstGeom>
          <a:noFill/>
          <a:ln w="9525">
            <a:noFill/>
            <a:miter lim="800000"/>
            <a:headEnd/>
            <a:tailEnd/>
          </a:ln>
          <a:effectLst/>
        </p:spPr>
      </p:pic>
      <p:pic>
        <p:nvPicPr>
          <p:cNvPr id="13" name="Kép 12" descr="delic.png"/>
          <p:cNvPicPr>
            <a:picLocks noChangeAspect="1"/>
          </p:cNvPicPr>
          <p:nvPr/>
        </p:nvPicPr>
        <p:blipFill>
          <a:blip r:embed="rId6" cstate="print"/>
          <a:stretch>
            <a:fillRect/>
          </a:stretch>
        </p:blipFill>
        <p:spPr>
          <a:xfrm>
            <a:off x="5548145" y="3504587"/>
            <a:ext cx="1050540" cy="272082"/>
          </a:xfrm>
          <a:prstGeom prst="rect">
            <a:avLst/>
          </a:prstGeom>
        </p:spPr>
      </p:pic>
      <p:pic>
        <p:nvPicPr>
          <p:cNvPr id="14" name="Kép 13" descr="slid.png"/>
          <p:cNvPicPr>
            <a:picLocks noChangeAspect="1"/>
          </p:cNvPicPr>
          <p:nvPr/>
        </p:nvPicPr>
        <p:blipFill>
          <a:blip r:embed="rId7" cstate="print"/>
          <a:stretch>
            <a:fillRect/>
          </a:stretch>
        </p:blipFill>
        <p:spPr>
          <a:xfrm>
            <a:off x="5657100" y="4040570"/>
            <a:ext cx="975964" cy="273270"/>
          </a:xfrm>
          <a:prstGeom prst="rect">
            <a:avLst/>
          </a:prstGeom>
        </p:spPr>
      </p:pic>
      <p:pic>
        <p:nvPicPr>
          <p:cNvPr id="1032" name="Picture 8"/>
          <p:cNvPicPr>
            <a:picLocks noChangeAspect="1" noChangeArrowheads="1"/>
          </p:cNvPicPr>
          <p:nvPr/>
        </p:nvPicPr>
        <p:blipFill>
          <a:blip r:embed="rId8" cstate="print"/>
          <a:srcRect/>
          <a:stretch>
            <a:fillRect/>
          </a:stretch>
        </p:blipFill>
        <p:spPr bwMode="auto">
          <a:xfrm>
            <a:off x="4039348" y="4330591"/>
            <a:ext cx="830062" cy="783349"/>
          </a:xfrm>
          <a:prstGeom prst="rect">
            <a:avLst/>
          </a:prstGeom>
          <a:noFill/>
          <a:ln w="9525">
            <a:noFill/>
            <a:miter lim="800000"/>
            <a:headEnd/>
            <a:tailEnd/>
          </a:ln>
          <a:effectLst/>
        </p:spPr>
      </p:pic>
      <p:pic>
        <p:nvPicPr>
          <p:cNvPr id="18" name="Kép 17" descr="wiki.png"/>
          <p:cNvPicPr>
            <a:picLocks noChangeAspect="1"/>
          </p:cNvPicPr>
          <p:nvPr/>
        </p:nvPicPr>
        <p:blipFill>
          <a:blip r:embed="rId9" cstate="print"/>
          <a:stretch>
            <a:fillRect/>
          </a:stretch>
        </p:blipFill>
        <p:spPr>
          <a:xfrm>
            <a:off x="4126624" y="5112988"/>
            <a:ext cx="658242" cy="803637"/>
          </a:xfrm>
          <a:prstGeom prst="rect">
            <a:avLst/>
          </a:prstGeom>
        </p:spPr>
      </p:pic>
      <p:pic>
        <p:nvPicPr>
          <p:cNvPr id="1034" name="Picture 10"/>
          <p:cNvPicPr>
            <a:picLocks noChangeAspect="1" noChangeArrowheads="1"/>
          </p:cNvPicPr>
          <p:nvPr/>
        </p:nvPicPr>
        <p:blipFill>
          <a:blip r:embed="rId10" cstate="print"/>
          <a:srcRect/>
          <a:stretch>
            <a:fillRect/>
          </a:stretch>
        </p:blipFill>
        <p:spPr bwMode="auto">
          <a:xfrm>
            <a:off x="3249504" y="5938195"/>
            <a:ext cx="2732196" cy="658361"/>
          </a:xfrm>
          <a:prstGeom prst="rect">
            <a:avLst/>
          </a:prstGeom>
          <a:noFill/>
          <a:ln w="9525">
            <a:noFill/>
            <a:miter lim="800000"/>
            <a:headEnd/>
            <a:tailEnd/>
          </a:ln>
          <a:effectLst/>
        </p:spPr>
      </p:pic>
      <p:pic>
        <p:nvPicPr>
          <p:cNvPr id="15" name="Kép 14" descr="reka.jpg"/>
          <p:cNvPicPr>
            <a:picLocks noChangeAspect="1"/>
          </p:cNvPicPr>
          <p:nvPr/>
        </p:nvPicPr>
        <p:blipFill>
          <a:blip r:embed="rId11" cstate="print"/>
          <a:stretch>
            <a:fillRect/>
          </a:stretch>
        </p:blipFill>
        <p:spPr>
          <a:xfrm>
            <a:off x="6856544" y="5143500"/>
            <a:ext cx="1290506" cy="1485900"/>
          </a:xfrm>
          <a:prstGeom prst="rect">
            <a:avLst/>
          </a:prstGeom>
        </p:spPr>
      </p:pic>
      <p:sp>
        <p:nvSpPr>
          <p:cNvPr id="41" name="Tartalom helye 2"/>
          <p:cNvSpPr>
            <a:spLocks noGrp="1"/>
          </p:cNvSpPr>
          <p:nvPr>
            <p:ph idx="1"/>
          </p:nvPr>
        </p:nvSpPr>
        <p:spPr>
          <a:xfrm>
            <a:off x="286790" y="2343150"/>
            <a:ext cx="8410575" cy="4154984"/>
          </a:xfrm>
        </p:spPr>
        <p:txBody>
          <a:bodyPr/>
          <a:lstStyle/>
          <a:p>
            <a:pPr>
              <a:buNone/>
            </a:pPr>
            <a:r>
              <a:rPr lang="en-GB" kern="1200" dirty="0" smtClean="0">
                <a:latin typeface="Times New Roman" pitchFamily="18" charset="0"/>
              </a:rPr>
              <a:t>The course utilized the following tools</a:t>
            </a:r>
            <a:r>
              <a:rPr lang="hu-HU" kern="1200" dirty="0" smtClean="0">
                <a:latin typeface="Times New Roman" pitchFamily="18" charset="0"/>
              </a:rPr>
              <a:t>:</a:t>
            </a:r>
          </a:p>
          <a:p>
            <a:pPr>
              <a:buFont typeface="Arial" pitchFamily="34" charset="0"/>
              <a:buChar char="•"/>
            </a:pPr>
            <a:r>
              <a:rPr lang="hu-HU" sz="2800" kern="1200" dirty="0" err="1" smtClean="0">
                <a:latin typeface="Times New Roman" pitchFamily="18" charset="0"/>
              </a:rPr>
              <a:t>Blogs</a:t>
            </a:r>
            <a:endParaRPr lang="hu-HU" sz="2800" kern="1200" dirty="0" smtClean="0">
              <a:latin typeface="Times New Roman" pitchFamily="18" charset="0"/>
            </a:endParaRPr>
          </a:p>
          <a:p>
            <a:pPr>
              <a:buFont typeface="Arial" pitchFamily="34" charset="0"/>
              <a:buChar char="•"/>
            </a:pPr>
            <a:r>
              <a:rPr lang="hu-HU" sz="2800" kern="1200" dirty="0" err="1" smtClean="0">
                <a:latin typeface="Times New Roman" pitchFamily="18" charset="0"/>
              </a:rPr>
              <a:t>Social</a:t>
            </a:r>
            <a:r>
              <a:rPr lang="hu-HU" sz="2800" kern="1200" dirty="0" smtClean="0">
                <a:latin typeface="Times New Roman" pitchFamily="18" charset="0"/>
              </a:rPr>
              <a:t> </a:t>
            </a:r>
            <a:r>
              <a:rPr lang="hu-HU" sz="2800" kern="1200" dirty="0" err="1" smtClean="0">
                <a:latin typeface="Times New Roman" pitchFamily="18" charset="0"/>
              </a:rPr>
              <a:t>bookmarks</a:t>
            </a:r>
            <a:r>
              <a:rPr lang="hu-HU" sz="2800" kern="1200" dirty="0" smtClean="0">
                <a:latin typeface="Times New Roman" pitchFamily="18" charset="0"/>
              </a:rPr>
              <a:t> (link </a:t>
            </a:r>
            <a:r>
              <a:rPr lang="hu-HU" sz="2800" kern="1200" dirty="0" err="1" smtClean="0">
                <a:latin typeface="Times New Roman" pitchFamily="18" charset="0"/>
              </a:rPr>
              <a:t>sharing</a:t>
            </a:r>
            <a:r>
              <a:rPr lang="hu-HU" sz="2800" kern="1200" dirty="0" smtClean="0">
                <a:latin typeface="Times New Roman" pitchFamily="18" charset="0"/>
              </a:rPr>
              <a:t>)</a:t>
            </a:r>
          </a:p>
          <a:p>
            <a:pPr>
              <a:buFont typeface="Arial" pitchFamily="34" charset="0"/>
              <a:buChar char="•"/>
            </a:pPr>
            <a:r>
              <a:rPr lang="hu-HU" sz="2800" kern="1200" dirty="0" err="1" smtClean="0">
                <a:latin typeface="Times New Roman" pitchFamily="18" charset="0"/>
              </a:rPr>
              <a:t>Content</a:t>
            </a:r>
            <a:r>
              <a:rPr lang="hu-HU" sz="2800" kern="1200" dirty="0" smtClean="0">
                <a:latin typeface="Times New Roman" pitchFamily="18" charset="0"/>
              </a:rPr>
              <a:t> and </a:t>
            </a:r>
            <a:r>
              <a:rPr lang="hu-HU" sz="2800" kern="1200" dirty="0" err="1" smtClean="0">
                <a:latin typeface="Times New Roman" pitchFamily="18" charset="0"/>
              </a:rPr>
              <a:t>presentation</a:t>
            </a:r>
            <a:r>
              <a:rPr lang="hu-HU" sz="2800" kern="1200" dirty="0" smtClean="0">
                <a:latin typeface="Times New Roman" pitchFamily="18" charset="0"/>
              </a:rPr>
              <a:t> </a:t>
            </a:r>
            <a:r>
              <a:rPr lang="hu-HU" sz="2800" kern="1200" dirty="0" err="1" smtClean="0">
                <a:latin typeface="Times New Roman" pitchFamily="18" charset="0"/>
              </a:rPr>
              <a:t>sharing</a:t>
            </a:r>
            <a:endParaRPr lang="hu-HU" sz="2800" kern="1200" dirty="0" smtClean="0">
              <a:latin typeface="Times New Roman" pitchFamily="18" charset="0"/>
            </a:endParaRPr>
          </a:p>
          <a:p>
            <a:pPr>
              <a:buFont typeface="Arial" pitchFamily="34" charset="0"/>
              <a:buChar char="•"/>
            </a:pPr>
            <a:r>
              <a:rPr lang="hu-HU" sz="2800" kern="1200" dirty="0" err="1" smtClean="0">
                <a:latin typeface="Times New Roman" pitchFamily="18" charset="0"/>
              </a:rPr>
              <a:t>Shared</a:t>
            </a:r>
            <a:r>
              <a:rPr lang="hu-HU" sz="2800" kern="1200" dirty="0" smtClean="0">
                <a:latin typeface="Times New Roman" pitchFamily="18" charset="0"/>
              </a:rPr>
              <a:t> </a:t>
            </a:r>
            <a:r>
              <a:rPr lang="hu-HU" sz="2800" kern="1200" dirty="0" err="1" smtClean="0">
                <a:latin typeface="Times New Roman" pitchFamily="18" charset="0"/>
              </a:rPr>
              <a:t>documnets</a:t>
            </a:r>
            <a:endParaRPr lang="hu-HU" sz="2800" kern="1200" dirty="0" smtClean="0">
              <a:latin typeface="Times New Roman" pitchFamily="18" charset="0"/>
            </a:endParaRPr>
          </a:p>
          <a:p>
            <a:pPr>
              <a:buFont typeface="Arial" pitchFamily="34" charset="0"/>
              <a:buChar char="•"/>
            </a:pPr>
            <a:r>
              <a:rPr lang="hu-HU" sz="2800" kern="1200" dirty="0" err="1" smtClean="0">
                <a:latin typeface="Times New Roman" pitchFamily="18" charset="0"/>
              </a:rPr>
              <a:t>Wikipedia</a:t>
            </a:r>
            <a:endParaRPr lang="hu-HU" sz="2800" kern="1200" dirty="0" smtClean="0">
              <a:latin typeface="Times New Roman" pitchFamily="18" charset="0"/>
            </a:endParaRPr>
          </a:p>
          <a:p>
            <a:pPr>
              <a:buFont typeface="Arial" pitchFamily="34" charset="0"/>
              <a:buChar char="•"/>
            </a:pPr>
            <a:r>
              <a:rPr lang="hu-HU" sz="2800" kern="1200" dirty="0" err="1" smtClean="0">
                <a:latin typeface="Times New Roman" pitchFamily="18" charset="0"/>
              </a:rPr>
              <a:t>Cognitive</a:t>
            </a:r>
            <a:r>
              <a:rPr lang="hu-HU" sz="2800" kern="1200" dirty="0" smtClean="0">
                <a:latin typeface="Times New Roman" pitchFamily="18" charset="0"/>
              </a:rPr>
              <a:t> </a:t>
            </a:r>
            <a:r>
              <a:rPr lang="hu-HU" sz="2800" kern="1200" dirty="0" err="1" smtClean="0">
                <a:latin typeface="Times New Roman" pitchFamily="18" charset="0"/>
              </a:rPr>
              <a:t>maps</a:t>
            </a:r>
            <a:r>
              <a:rPr lang="hu-HU" sz="2800" kern="1200" dirty="0" smtClean="0">
                <a:latin typeface="Times New Roman" pitchFamily="18" charset="0"/>
              </a:rPr>
              <a:t>,</a:t>
            </a:r>
          </a:p>
          <a:p>
            <a:pPr>
              <a:buFont typeface="Arial" pitchFamily="34" charset="0"/>
              <a:buChar char="•"/>
            </a:pPr>
            <a:r>
              <a:rPr lang="hu-HU" sz="2800" kern="1200" dirty="0" smtClean="0">
                <a:latin typeface="Times New Roman" pitchFamily="18" charset="0"/>
              </a:rPr>
              <a:t> VBA</a:t>
            </a:r>
            <a:endParaRPr lang="hu-HU" dirty="0"/>
          </a:p>
        </p:txBody>
      </p:sp>
      <p:pic>
        <p:nvPicPr>
          <p:cNvPr id="17" name="1preceding.wav">
            <a:hlinkClick r:id="" action="ppaction://media"/>
          </p:cNvPr>
          <p:cNvPicPr>
            <a:picLocks noRot="1" noChangeAspect="1"/>
          </p:cNvPicPr>
          <p:nvPr>
            <a:audioFile r:link="rId2"/>
          </p:nvPr>
        </p:nvPicPr>
        <p:blipFill>
          <a:blip r:embed="rId12" cstate="print"/>
          <a:stretch>
            <a:fillRect/>
          </a:stretch>
        </p:blipFill>
        <p:spPr>
          <a:xfrm>
            <a:off x="8602717" y="6316717"/>
            <a:ext cx="541283" cy="541283"/>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8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9760" y="199697"/>
            <a:ext cx="8413750" cy="1671227"/>
          </a:xfrm>
        </p:spPr>
        <p:txBody>
          <a:bodyPr/>
          <a:lstStyle/>
          <a:p>
            <a:r>
              <a:rPr lang="en-GB" sz="38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 introduction of the assessment tool as a research objective </a:t>
            </a:r>
            <a:r>
              <a:rPr lang="hu-HU" sz="3800" dirty="0" smtClean="0"/>
              <a:t/>
            </a:r>
            <a:br>
              <a:rPr lang="hu-HU" sz="3800" dirty="0" smtClean="0"/>
            </a:br>
            <a:endParaRPr lang="hu-HU" sz="3800" dirty="0"/>
          </a:p>
        </p:txBody>
      </p:sp>
      <p:sp>
        <p:nvSpPr>
          <p:cNvPr id="3" name="Tartalom helye 2"/>
          <p:cNvSpPr>
            <a:spLocks noGrp="1"/>
          </p:cNvSpPr>
          <p:nvPr>
            <p:ph idx="1"/>
          </p:nvPr>
        </p:nvSpPr>
        <p:spPr>
          <a:xfrm>
            <a:off x="352425" y="1723709"/>
            <a:ext cx="8410575" cy="5253746"/>
          </a:xfrm>
        </p:spPr>
        <p:txBody>
          <a:bodyPr/>
          <a:lstStyle/>
          <a:p>
            <a:r>
              <a:rPr lang="hu-HU" sz="3000" kern="1200" err="1" smtClean="0">
                <a:latin typeface="Times New Roman" pitchFamily="18" charset="0"/>
              </a:rPr>
              <a:t>Participants</a:t>
            </a:r>
            <a:r>
              <a:rPr lang="hu-HU" sz="3000" kern="1200" smtClean="0">
                <a:latin typeface="Times New Roman" pitchFamily="18" charset="0"/>
              </a:rPr>
              <a:t>:</a:t>
            </a:r>
            <a:br>
              <a:rPr lang="hu-HU" sz="3000" kern="1200" smtClean="0">
                <a:latin typeface="Times New Roman" pitchFamily="18" charset="0"/>
              </a:rPr>
            </a:br>
            <a:r>
              <a:rPr lang="hu-HU" sz="3000" kern="1200" smtClean="0">
                <a:latin typeface="Times New Roman" pitchFamily="18" charset="0"/>
              </a:rPr>
              <a:t>S</a:t>
            </a:r>
            <a:r>
              <a:rPr lang="en-GB" sz="3000" kern="1200" err="1" smtClean="0">
                <a:latin typeface="Times New Roman" pitchFamily="18" charset="0"/>
              </a:rPr>
              <a:t>tudents</a:t>
            </a:r>
            <a:r>
              <a:rPr lang="en-GB" sz="3000" kern="1200" smtClean="0">
                <a:latin typeface="Times New Roman" pitchFamily="18" charset="0"/>
              </a:rPr>
              <a:t> in post-graduate Master programs</a:t>
            </a:r>
            <a:endParaRPr lang="hu-HU" sz="3000" kern="1200" smtClean="0">
              <a:latin typeface="Times New Roman" pitchFamily="18" charset="0"/>
            </a:endParaRPr>
          </a:p>
          <a:p>
            <a:r>
              <a:rPr lang="hu-HU" sz="3000" kern="1200" err="1" smtClean="0">
                <a:latin typeface="Times New Roman" pitchFamily="18" charset="0"/>
              </a:rPr>
              <a:t>Goal</a:t>
            </a:r>
            <a:r>
              <a:rPr lang="hu-HU" sz="3000" kern="1200" smtClean="0">
                <a:latin typeface="Times New Roman" pitchFamily="18" charset="0"/>
              </a:rPr>
              <a:t>:</a:t>
            </a:r>
            <a:br>
              <a:rPr lang="hu-HU" sz="3000" kern="1200" smtClean="0">
                <a:latin typeface="Times New Roman" pitchFamily="18" charset="0"/>
              </a:rPr>
            </a:br>
            <a:r>
              <a:rPr lang="hu-HU" sz="3000" kern="1200" smtClean="0">
                <a:latin typeface="Times New Roman" pitchFamily="18" charset="0"/>
              </a:rPr>
              <a:t>E</a:t>
            </a:r>
            <a:r>
              <a:rPr lang="en-GB" sz="3000" kern="1200" smtClean="0">
                <a:latin typeface="Times New Roman" pitchFamily="18" charset="0"/>
              </a:rPr>
              <a:t>valuation of their </a:t>
            </a:r>
            <a:r>
              <a:rPr lang="en-GB" sz="3000" b="1" kern="1200" smtClean="0">
                <a:latin typeface="Times New Roman" pitchFamily="18" charset="0"/>
              </a:rPr>
              <a:t>attitudes</a:t>
            </a:r>
            <a:r>
              <a:rPr lang="en-GB" sz="3000" kern="1200" smtClean="0">
                <a:latin typeface="Times New Roman" pitchFamily="18" charset="0"/>
              </a:rPr>
              <a:t> and acquired proficiency levels regarding the </a:t>
            </a:r>
            <a:r>
              <a:rPr lang="en-GB" sz="3000" kern="1200" err="1" smtClean="0">
                <a:latin typeface="Times New Roman" pitchFamily="18" charset="0"/>
              </a:rPr>
              <a:t>connectivist</a:t>
            </a:r>
            <a:r>
              <a:rPr lang="en-GB" sz="3000" kern="1200" smtClean="0">
                <a:latin typeface="Times New Roman" pitchFamily="18" charset="0"/>
              </a:rPr>
              <a:t> learning methods</a:t>
            </a:r>
            <a:r>
              <a:rPr lang="hu-HU" sz="3000" kern="1200" smtClean="0">
                <a:latin typeface="Times New Roman" pitchFamily="18" charset="0"/>
              </a:rPr>
              <a:t>.</a:t>
            </a:r>
          </a:p>
          <a:p>
            <a:r>
              <a:rPr lang="en-GB" sz="3000" kern="1200" smtClean="0">
                <a:latin typeface="Times New Roman" pitchFamily="18" charset="0"/>
              </a:rPr>
              <a:t>The survey containing </a:t>
            </a:r>
            <a:r>
              <a:rPr lang="hu-HU" sz="3000" kern="1200" smtClean="0">
                <a:latin typeface="Times New Roman" pitchFamily="18" charset="0"/>
              </a:rPr>
              <a:t>:</a:t>
            </a:r>
          </a:p>
          <a:p>
            <a:pPr lvl="1"/>
            <a:r>
              <a:rPr lang="en-GB" sz="2500" kern="1200" smtClean="0">
                <a:latin typeface="Times New Roman" pitchFamily="18" charset="0"/>
              </a:rPr>
              <a:t>open and closed questions, </a:t>
            </a:r>
            <a:endParaRPr lang="hu-HU" sz="2500" kern="1200" smtClean="0">
              <a:latin typeface="Times New Roman" pitchFamily="18" charset="0"/>
            </a:endParaRPr>
          </a:p>
          <a:p>
            <a:pPr lvl="1"/>
            <a:r>
              <a:rPr lang="en-GB" sz="2500" kern="1200" err="1" smtClean="0">
                <a:latin typeface="Times New Roman" pitchFamily="18" charset="0"/>
              </a:rPr>
              <a:t>Likert</a:t>
            </a:r>
            <a:r>
              <a:rPr lang="en-GB" sz="2500" kern="1200" smtClean="0">
                <a:latin typeface="Times New Roman" pitchFamily="18" charset="0"/>
              </a:rPr>
              <a:t> scale, answer matrix </a:t>
            </a:r>
            <a:endParaRPr lang="hu-HU" sz="2500" kern="1200" smtClean="0">
              <a:latin typeface="Times New Roman" pitchFamily="18" charset="0"/>
            </a:endParaRPr>
          </a:p>
          <a:p>
            <a:pPr lvl="1"/>
            <a:r>
              <a:rPr lang="hu-HU" sz="2500" kern="1200" smtClean="0">
                <a:latin typeface="Times New Roman" pitchFamily="18" charset="0"/>
              </a:rPr>
              <a:t>N=</a:t>
            </a:r>
            <a:r>
              <a:rPr lang="en-GB" sz="2500" kern="1200" smtClean="0">
                <a:latin typeface="Times New Roman" pitchFamily="18" charset="0"/>
              </a:rPr>
              <a:t>100. </a:t>
            </a:r>
            <a:endParaRPr lang="hu-HU" sz="2500" kern="1200" smtClean="0">
              <a:latin typeface="Times New Roman" pitchFamily="18" charset="0"/>
            </a:endParaRPr>
          </a:p>
          <a:p>
            <a:endParaRPr lang="hu-HU"/>
          </a:p>
        </p:txBody>
      </p:sp>
      <p:pic>
        <p:nvPicPr>
          <p:cNvPr id="6" name="Kép 5" descr="reka.jpg"/>
          <p:cNvPicPr>
            <a:picLocks noChangeAspect="1"/>
          </p:cNvPicPr>
          <p:nvPr/>
        </p:nvPicPr>
        <p:blipFill>
          <a:blip r:embed="rId5" cstate="print"/>
          <a:stretch>
            <a:fillRect/>
          </a:stretch>
        </p:blipFill>
        <p:spPr>
          <a:xfrm>
            <a:off x="6856544" y="5143500"/>
            <a:ext cx="1290506" cy="1485900"/>
          </a:xfrm>
          <a:prstGeom prst="rect">
            <a:avLst/>
          </a:prstGeom>
        </p:spPr>
      </p:pic>
      <p:pic>
        <p:nvPicPr>
          <p:cNvPr id="8" name="2introducion.wav">
            <a:hlinkClick r:id="" action="ppaction://media"/>
          </p:cNvPr>
          <p:cNvPicPr>
            <a:picLocks noRot="1" noChangeAspect="1"/>
          </p:cNvPicPr>
          <p:nvPr>
            <a:audioFile r:link="rId2"/>
          </p:nvPr>
        </p:nvPicPr>
        <p:blipFill>
          <a:blip r:embed="rId6" cstate="print"/>
          <a:stretch>
            <a:fillRect/>
          </a:stretch>
        </p:blipFill>
        <p:spPr>
          <a:xfrm>
            <a:off x="8439803" y="6109133"/>
            <a:ext cx="646387" cy="64638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3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9250" y="281150"/>
            <a:ext cx="8413750" cy="646331"/>
          </a:xfrm>
        </p:spPr>
        <p:txBody>
          <a:bodyPr/>
          <a:lstStyle/>
          <a:p>
            <a:r>
              <a:rPr lang="hu-HU" sz="400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 results of the research </a:t>
            </a:r>
          </a:p>
        </p:txBody>
      </p:sp>
      <p:graphicFrame>
        <p:nvGraphicFramePr>
          <p:cNvPr id="4" name="Diagram 3"/>
          <p:cNvGraphicFramePr/>
          <p:nvPr/>
        </p:nvGraphicFramePr>
        <p:xfrm>
          <a:off x="439258" y="1738313"/>
          <a:ext cx="3817432" cy="4235668"/>
        </p:xfrm>
        <a:graphic>
          <a:graphicData uri="http://schemas.openxmlformats.org/drawingml/2006/chart">
            <c:chart xmlns:c="http://schemas.openxmlformats.org/drawingml/2006/chart" xmlns:r="http://schemas.openxmlformats.org/officeDocument/2006/relationships" r:id="rId5"/>
          </a:graphicData>
        </a:graphic>
      </p:graphicFrame>
      <p:sp>
        <p:nvSpPr>
          <p:cNvPr id="5" name="Szövegdoboz 4"/>
          <p:cNvSpPr txBox="1"/>
          <p:nvPr/>
        </p:nvSpPr>
        <p:spPr>
          <a:xfrm>
            <a:off x="147145" y="5927842"/>
            <a:ext cx="4162096" cy="369332"/>
          </a:xfrm>
          <a:prstGeom prst="rect">
            <a:avLst/>
          </a:prstGeom>
          <a:noFill/>
        </p:spPr>
        <p:txBody>
          <a:bodyPr wrap="square" rtlCol="0">
            <a:spAutoFit/>
          </a:bodyPr>
          <a:lstStyle/>
          <a:p>
            <a:pPr algn="ctr"/>
            <a:r>
              <a:rPr lang="hu-HU" smtClean="0"/>
              <a:t>Age of the participants</a:t>
            </a:r>
            <a:endParaRPr lang="hu-HU"/>
          </a:p>
        </p:txBody>
      </p:sp>
      <p:pic>
        <p:nvPicPr>
          <p:cNvPr id="7169" name="Picture 1"/>
          <p:cNvPicPr>
            <a:picLocks noChangeAspect="1" noChangeArrowheads="1"/>
          </p:cNvPicPr>
          <p:nvPr/>
        </p:nvPicPr>
        <p:blipFill>
          <a:blip r:embed="rId6" cstate="print"/>
          <a:srcRect/>
          <a:stretch>
            <a:fillRect/>
          </a:stretch>
        </p:blipFill>
        <p:spPr bwMode="auto">
          <a:xfrm>
            <a:off x="4453452" y="938870"/>
            <a:ext cx="4368340" cy="3337527"/>
          </a:xfrm>
          <a:prstGeom prst="rect">
            <a:avLst/>
          </a:prstGeom>
          <a:noFill/>
          <a:ln w="9525">
            <a:noFill/>
            <a:miter lim="800000"/>
            <a:headEnd/>
            <a:tailEnd/>
          </a:ln>
          <a:effectLst/>
        </p:spPr>
      </p:pic>
      <p:sp>
        <p:nvSpPr>
          <p:cNvPr id="8" name="Szövegdoboz 7"/>
          <p:cNvSpPr txBox="1"/>
          <p:nvPr/>
        </p:nvSpPr>
        <p:spPr>
          <a:xfrm>
            <a:off x="4629807" y="5533697"/>
            <a:ext cx="4162096" cy="1200329"/>
          </a:xfrm>
          <a:prstGeom prst="rect">
            <a:avLst/>
          </a:prstGeom>
          <a:noFill/>
        </p:spPr>
        <p:txBody>
          <a:bodyPr wrap="square" rtlCol="0">
            <a:spAutoFit/>
          </a:bodyPr>
          <a:lstStyle/>
          <a:p>
            <a:pPr algn="ctr"/>
            <a:r>
              <a:rPr lang="hu-HU" smtClean="0"/>
              <a:t>The number of registration-based access to community pages, web department stores, and web 2.0 services </a:t>
            </a:r>
            <a:endParaRPr lang="hu-HU"/>
          </a:p>
        </p:txBody>
      </p:sp>
      <p:pic>
        <p:nvPicPr>
          <p:cNvPr id="7170" name="Picture 2"/>
          <p:cNvPicPr>
            <a:picLocks noChangeAspect="1" noChangeArrowheads="1"/>
          </p:cNvPicPr>
          <p:nvPr/>
        </p:nvPicPr>
        <p:blipFill>
          <a:blip r:embed="rId7" cstate="print"/>
          <a:srcRect/>
          <a:stretch>
            <a:fillRect/>
          </a:stretch>
        </p:blipFill>
        <p:spPr bwMode="auto">
          <a:xfrm>
            <a:off x="5325928" y="4343400"/>
            <a:ext cx="2883231" cy="1216572"/>
          </a:xfrm>
          <a:prstGeom prst="rect">
            <a:avLst/>
          </a:prstGeom>
          <a:noFill/>
          <a:ln w="9525">
            <a:noFill/>
            <a:miter lim="800000"/>
            <a:headEnd/>
            <a:tailEnd/>
          </a:ln>
          <a:effectLst/>
        </p:spPr>
      </p:pic>
      <p:pic>
        <p:nvPicPr>
          <p:cNvPr id="10" name="Kép 9" descr="reka.jpg"/>
          <p:cNvPicPr>
            <a:picLocks noChangeAspect="1"/>
          </p:cNvPicPr>
          <p:nvPr/>
        </p:nvPicPr>
        <p:blipFill>
          <a:blip r:embed="rId8" cstate="print"/>
          <a:stretch>
            <a:fillRect/>
          </a:stretch>
        </p:blipFill>
        <p:spPr>
          <a:xfrm>
            <a:off x="368592" y="6096000"/>
            <a:ext cx="463258" cy="533400"/>
          </a:xfrm>
          <a:prstGeom prst="rect">
            <a:avLst/>
          </a:prstGeom>
        </p:spPr>
      </p:pic>
      <p:pic>
        <p:nvPicPr>
          <p:cNvPr id="12" name="3result.wav">
            <a:hlinkClick r:id="" action="ppaction://media"/>
          </p:cNvPr>
          <p:cNvPicPr>
            <a:picLocks noRot="1" noChangeAspect="1"/>
          </p:cNvPicPr>
          <p:nvPr>
            <a:audioFile r:link="rId2"/>
          </p:nvPr>
        </p:nvPicPr>
        <p:blipFill>
          <a:blip r:embed="rId9" cstate="print"/>
          <a:stretch>
            <a:fillRect/>
          </a:stretch>
        </p:blipFill>
        <p:spPr>
          <a:xfrm>
            <a:off x="1003738" y="6337738"/>
            <a:ext cx="520262" cy="520262"/>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85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9250" y="115628"/>
            <a:ext cx="8413750" cy="2080165"/>
          </a:xfrm>
        </p:spPr>
        <p:txBody>
          <a:bodyPr/>
          <a:lstStyle/>
          <a:p>
            <a:r>
              <a:rPr lang="en-GB" sz="400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 main conclusions and summary of the research effort, perspectives for the future </a:t>
            </a:r>
            <a:r>
              <a:rPr lang="hu-HU" smtClean="0"/>
              <a:t/>
            </a:r>
            <a:br>
              <a:rPr lang="hu-HU" smtClean="0"/>
            </a:br>
            <a:endParaRPr lang="hu-HU"/>
          </a:p>
        </p:txBody>
      </p:sp>
      <p:sp>
        <p:nvSpPr>
          <p:cNvPr id="4" name="Tartalom helye 2"/>
          <p:cNvSpPr>
            <a:spLocks noGrp="1"/>
          </p:cNvSpPr>
          <p:nvPr>
            <p:ph idx="1"/>
          </p:nvPr>
        </p:nvSpPr>
        <p:spPr>
          <a:xfrm>
            <a:off x="422056" y="1975289"/>
            <a:ext cx="5826344" cy="2101412"/>
          </a:xfrm>
        </p:spPr>
        <p:txBody>
          <a:bodyPr/>
          <a:lstStyle/>
          <a:p>
            <a:endParaRPr lang="hu-HU" kern="1200" smtClean="0">
              <a:latin typeface="Times New Roman" pitchFamily="18" charset="0"/>
            </a:endParaRPr>
          </a:p>
          <a:p>
            <a:r>
              <a:rPr lang="hu-HU" kern="1200" smtClean="0">
                <a:latin typeface="Times New Roman" pitchFamily="18" charset="0"/>
              </a:rPr>
              <a:t>H</a:t>
            </a:r>
            <a:r>
              <a:rPr lang="en-GB" kern="1200" err="1" smtClean="0">
                <a:latin typeface="Times New Roman" pitchFamily="18" charset="0"/>
              </a:rPr>
              <a:t>igher</a:t>
            </a:r>
            <a:r>
              <a:rPr lang="en-GB" kern="1200" smtClean="0">
                <a:latin typeface="Times New Roman" pitchFamily="18" charset="0"/>
              </a:rPr>
              <a:t> emphasis on familiarising the members of the older generation (Generation X)</a:t>
            </a:r>
            <a:r>
              <a:rPr lang="hu-HU" kern="1200" smtClean="0">
                <a:latin typeface="Times New Roman" pitchFamily="18" charset="0"/>
              </a:rPr>
              <a:t>.</a:t>
            </a:r>
          </a:p>
          <a:p>
            <a:r>
              <a:rPr lang="hu-HU" kern="1200" smtClean="0">
                <a:latin typeface="Times New Roman" pitchFamily="18" charset="0"/>
              </a:rPr>
              <a:t>A</a:t>
            </a:r>
            <a:r>
              <a:rPr lang="en-GB" kern="1200" err="1" smtClean="0">
                <a:latin typeface="Times New Roman" pitchFamily="18" charset="0"/>
              </a:rPr>
              <a:t>ctivity</a:t>
            </a:r>
            <a:r>
              <a:rPr lang="en-GB" kern="1200" smtClean="0">
                <a:latin typeface="Times New Roman" pitchFamily="18" charset="0"/>
              </a:rPr>
              <a:t>-based approaches in the instruction process</a:t>
            </a:r>
            <a:r>
              <a:rPr lang="hu-HU" kern="1200" smtClean="0">
                <a:latin typeface="Times New Roman" pitchFamily="18" charset="0"/>
              </a:rPr>
              <a:t>.</a:t>
            </a:r>
          </a:p>
          <a:p>
            <a:r>
              <a:rPr lang="hu-HU" kern="1200" smtClean="0">
                <a:latin typeface="Times New Roman" pitchFamily="18" charset="0"/>
              </a:rPr>
              <a:t>More </a:t>
            </a:r>
            <a:r>
              <a:rPr lang="hu-HU" kern="1200" err="1" smtClean="0">
                <a:latin typeface="Times New Roman" pitchFamily="18" charset="0"/>
              </a:rPr>
              <a:t>connectivism</a:t>
            </a:r>
            <a:r>
              <a:rPr lang="hu-HU" kern="1200" smtClean="0">
                <a:latin typeface="Times New Roman" pitchFamily="18" charset="0"/>
              </a:rPr>
              <a:t> </a:t>
            </a:r>
            <a:r>
              <a:rPr lang="hu-HU" kern="1200" err="1" smtClean="0">
                <a:latin typeface="Times New Roman" pitchFamily="18" charset="0"/>
              </a:rPr>
              <a:t>courses</a:t>
            </a:r>
            <a:r>
              <a:rPr lang="hu-HU" kern="1200" smtClean="0">
                <a:latin typeface="Times New Roman" pitchFamily="18" charset="0"/>
              </a:rPr>
              <a:t> </a:t>
            </a:r>
            <a:r>
              <a:rPr lang="hu-HU" kern="1200" err="1" smtClean="0">
                <a:latin typeface="Times New Roman" pitchFamily="18" charset="0"/>
              </a:rPr>
              <a:t>in</a:t>
            </a:r>
            <a:r>
              <a:rPr lang="hu-HU" kern="1200" smtClean="0">
                <a:latin typeface="Times New Roman" pitchFamily="18" charset="0"/>
              </a:rPr>
              <a:t> M.A </a:t>
            </a:r>
            <a:r>
              <a:rPr lang="hu-HU" kern="1200" err="1" smtClean="0">
                <a:latin typeface="Times New Roman" pitchFamily="18" charset="0"/>
              </a:rPr>
              <a:t>teacher</a:t>
            </a:r>
            <a:r>
              <a:rPr lang="hu-HU" kern="1200" smtClean="0">
                <a:latin typeface="Times New Roman" pitchFamily="18" charset="0"/>
              </a:rPr>
              <a:t> </a:t>
            </a:r>
            <a:r>
              <a:rPr lang="hu-HU" kern="1200" err="1" smtClean="0">
                <a:latin typeface="Times New Roman" pitchFamily="18" charset="0"/>
              </a:rPr>
              <a:t>training</a:t>
            </a:r>
            <a:r>
              <a:rPr lang="hu-HU" kern="1200" smtClean="0">
                <a:latin typeface="Times New Roman" pitchFamily="18" charset="0"/>
              </a:rPr>
              <a:t> program</a:t>
            </a:r>
            <a:endParaRPr lang="hu-HU"/>
          </a:p>
        </p:txBody>
      </p:sp>
      <p:pic>
        <p:nvPicPr>
          <p:cNvPr id="1026" name="Picture 2" descr="C:\2011_2012. tan‚v I. f‚l‚v\DSC01225.JPG"/>
          <p:cNvPicPr>
            <a:picLocks noChangeAspect="1" noChangeArrowheads="1"/>
          </p:cNvPicPr>
          <p:nvPr/>
        </p:nvPicPr>
        <p:blipFill>
          <a:blip r:embed="rId5" cstate="print"/>
          <a:srcRect/>
          <a:stretch>
            <a:fillRect/>
          </a:stretch>
        </p:blipFill>
        <p:spPr bwMode="auto">
          <a:xfrm>
            <a:off x="6000750" y="3458680"/>
            <a:ext cx="2781299" cy="1859322"/>
          </a:xfrm>
          <a:prstGeom prst="rect">
            <a:avLst/>
          </a:prstGeom>
          <a:noFill/>
        </p:spPr>
      </p:pic>
      <p:pic>
        <p:nvPicPr>
          <p:cNvPr id="6" name="Kép 5" descr="reka.jpg"/>
          <p:cNvPicPr>
            <a:picLocks noChangeAspect="1"/>
          </p:cNvPicPr>
          <p:nvPr/>
        </p:nvPicPr>
        <p:blipFill>
          <a:blip r:embed="rId6" cstate="print"/>
          <a:stretch>
            <a:fillRect/>
          </a:stretch>
        </p:blipFill>
        <p:spPr>
          <a:xfrm>
            <a:off x="7469698" y="5676900"/>
            <a:ext cx="810702" cy="933450"/>
          </a:xfrm>
          <a:prstGeom prst="rect">
            <a:avLst/>
          </a:prstGeom>
        </p:spPr>
      </p:pic>
      <p:pic>
        <p:nvPicPr>
          <p:cNvPr id="8" name="4main_concl.wav">
            <a:hlinkClick r:id="" action="ppaction://media"/>
          </p:cNvPr>
          <p:cNvPicPr>
            <a:picLocks noRot="1" noChangeAspect="1"/>
          </p:cNvPicPr>
          <p:nvPr>
            <a:audioFile r:link="rId2"/>
          </p:nvPr>
        </p:nvPicPr>
        <p:blipFill>
          <a:blip r:embed="rId7" cstate="print"/>
          <a:stretch>
            <a:fillRect/>
          </a:stretch>
        </p:blipFill>
        <p:spPr>
          <a:xfrm>
            <a:off x="8508126" y="6159062"/>
            <a:ext cx="501869" cy="501869"/>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9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a:off x="1" y="909321"/>
            <a:ext cx="9144000" cy="5566091"/>
          </a:xfrm>
          <a:prstGeom prst="rect">
            <a:avLst/>
          </a:prstGeom>
          <a:noFill/>
          <a:ln w="9525">
            <a:noFill/>
            <a:miter lim="800000"/>
            <a:headEnd/>
            <a:tailEnd/>
          </a:ln>
        </p:spPr>
      </p:pic>
      <p:sp>
        <p:nvSpPr>
          <p:cNvPr id="77825" name="Rectangle 2"/>
          <p:cNvSpPr>
            <a:spLocks noGrp="1" noChangeArrowheads="1"/>
          </p:cNvSpPr>
          <p:nvPr>
            <p:ph type="title"/>
          </p:nvPr>
        </p:nvSpPr>
        <p:spPr/>
        <p:txBody>
          <a:bodyPr/>
          <a:lstStyle/>
          <a:p>
            <a:pPr eaLnBrk="1" hangingPunct="1"/>
            <a:r>
              <a:rPr lang="en-US" dirty="0" smtClean="0"/>
              <a:t>Thank you for your attention.</a:t>
            </a:r>
            <a:endParaRPr lang="hu-HU" dirty="0" smtClean="0"/>
          </a:p>
        </p:txBody>
      </p:sp>
      <p:sp>
        <p:nvSpPr>
          <p:cNvPr id="77828" name="Text Box 5"/>
          <p:cNvSpPr txBox="1">
            <a:spLocks noChangeArrowheads="1"/>
          </p:cNvSpPr>
          <p:nvPr/>
        </p:nvSpPr>
        <p:spPr bwMode="auto">
          <a:xfrm>
            <a:off x="4572000" y="6400800"/>
            <a:ext cx="184150" cy="457200"/>
          </a:xfrm>
          <a:prstGeom prst="rect">
            <a:avLst/>
          </a:prstGeom>
          <a:noFill/>
          <a:ln w="9525">
            <a:noFill/>
            <a:miter lim="800000"/>
            <a:headEnd/>
            <a:tailEnd/>
          </a:ln>
        </p:spPr>
        <p:txBody>
          <a:bodyPr wrap="none">
            <a:spAutoFit/>
          </a:bodyPr>
          <a:lstStyle/>
          <a:p>
            <a:endParaRPr lang="hu-HU">
              <a:solidFill>
                <a:schemeClr val="bg1"/>
              </a:solidFill>
            </a:endParaRPr>
          </a:p>
        </p:txBody>
      </p:sp>
      <p:sp>
        <p:nvSpPr>
          <p:cNvPr id="9" name="Szövegdoboz 8"/>
          <p:cNvSpPr txBox="1"/>
          <p:nvPr/>
        </p:nvSpPr>
        <p:spPr>
          <a:xfrm>
            <a:off x="2984938" y="6348247"/>
            <a:ext cx="3753976" cy="369332"/>
          </a:xfrm>
          <a:prstGeom prst="rect">
            <a:avLst/>
          </a:prstGeom>
          <a:noFill/>
        </p:spPr>
        <p:txBody>
          <a:bodyPr wrap="none" rtlCol="0">
            <a:spAutoFit/>
          </a:bodyPr>
          <a:lstStyle/>
          <a:p>
            <a:r>
              <a:rPr lang="hu-HU" dirty="0" smtClean="0">
                <a:hlinkClick r:id="rId5"/>
              </a:rPr>
              <a:t>http://www.slideshare.net/forgos</a:t>
            </a:r>
            <a:endParaRPr lang="hu-HU" dirty="0">
              <a:solidFill>
                <a:srgbClr val="92D050"/>
              </a:solidFill>
            </a:endParaRPr>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3" name="WordArt 5"/>
          <p:cNvSpPr>
            <a:spLocks noChangeArrowheads="1" noChangeShapeType="1" noTextEdit="1"/>
          </p:cNvSpPr>
          <p:nvPr/>
        </p:nvSpPr>
        <p:spPr bwMode="auto">
          <a:xfrm>
            <a:off x="1908175" y="6354763"/>
            <a:ext cx="6048375" cy="503237"/>
          </a:xfrm>
          <a:prstGeom prst="rect">
            <a:avLst/>
          </a:prstGeom>
        </p:spPr>
        <p:txBody>
          <a:bodyPr wrap="none" fromWordArt="1">
            <a:prstTxWarp prst="textPlain">
              <a:avLst>
                <a:gd name="adj" fmla="val 49685"/>
              </a:avLst>
            </a:prstTxWarp>
            <a:scene3d>
              <a:camera prst="legacyPerspectiveTopLeft"/>
              <a:lightRig rig="legacyNormal3" dir="r"/>
            </a:scene3d>
            <a:sp3d extrusionH="201600" prstMaterial="legacyMetal">
              <a:extrusionClr>
                <a:srgbClr val="FFFFFF"/>
              </a:extrusionClr>
            </a:sp3d>
          </a:bodyPr>
          <a:lstStyle/>
          <a:p>
            <a:pPr algn="ctr"/>
            <a:r>
              <a:rPr lang="en-US" kern="10" dirty="0" smtClean="0">
                <a:ln w="9525">
                  <a:round/>
                  <a:headEnd/>
                  <a:tailEnd/>
                </a:ln>
                <a:solidFill>
                  <a:srgbClr val="990000">
                    <a:alpha val="70195"/>
                  </a:srgbClr>
                </a:solidFill>
                <a:latin typeface="Times New Roman CE"/>
                <a:cs typeface="Times New Roman CE"/>
              </a:rPr>
              <a:t>We hope to meet you soon personally in our town!</a:t>
            </a:r>
            <a:endParaRPr lang="hu-HU" kern="10" dirty="0">
              <a:ln w="9525">
                <a:round/>
                <a:headEnd/>
                <a:tailEnd/>
              </a:ln>
              <a:solidFill>
                <a:srgbClr val="990000">
                  <a:alpha val="70195"/>
                </a:srgbClr>
              </a:solidFill>
              <a:latin typeface="Times New Roman CE"/>
              <a:cs typeface="Times New Roman CE"/>
            </a:endParaRPr>
          </a:p>
        </p:txBody>
      </p:sp>
      <p:pic>
        <p:nvPicPr>
          <p:cNvPr id="79874" name="Picture 7" descr="egercimer"/>
          <p:cNvPicPr>
            <a:picLocks noChangeAspect="1" noChangeArrowheads="1"/>
          </p:cNvPicPr>
          <p:nvPr/>
        </p:nvPicPr>
        <p:blipFill>
          <a:blip r:embed="rId4" cstate="print"/>
          <a:srcRect/>
          <a:stretch>
            <a:fillRect/>
          </a:stretch>
        </p:blipFill>
        <p:spPr bwMode="auto">
          <a:xfrm>
            <a:off x="7524750" y="0"/>
            <a:ext cx="1303338" cy="1700213"/>
          </a:xfrm>
          <a:prstGeom prst="rect">
            <a:avLst/>
          </a:prstGeom>
          <a:noFill/>
          <a:ln w="9525">
            <a:noFill/>
            <a:miter lim="800000"/>
            <a:headEnd/>
            <a:tailEnd/>
          </a:ln>
        </p:spPr>
      </p:pic>
      <p:pic>
        <p:nvPicPr>
          <p:cNvPr id="191502" name="Picture 14" descr="eger"/>
          <p:cNvPicPr>
            <a:picLocks noChangeAspect="1" noChangeArrowheads="1"/>
          </p:cNvPicPr>
          <p:nvPr/>
        </p:nvPicPr>
        <p:blipFill>
          <a:blip r:embed="rId5" cstate="print"/>
          <a:srcRect b="6010"/>
          <a:stretch>
            <a:fillRect/>
          </a:stretch>
        </p:blipFill>
        <p:spPr bwMode="auto">
          <a:xfrm>
            <a:off x="0" y="0"/>
            <a:ext cx="9144000" cy="6165850"/>
          </a:xfrm>
          <a:prstGeom prst="rect">
            <a:avLst/>
          </a:prstGeom>
          <a:noFill/>
          <a:ln w="9525">
            <a:noFill/>
            <a:miter lim="800000"/>
            <a:headEnd/>
            <a:tailEnd/>
          </a:ln>
        </p:spPr>
      </p:pic>
      <p:sp>
        <p:nvSpPr>
          <p:cNvPr id="191506" name="WordArt 18"/>
          <p:cNvSpPr>
            <a:spLocks noChangeArrowheads="1" noChangeShapeType="1" noTextEdit="1"/>
          </p:cNvSpPr>
          <p:nvPr/>
        </p:nvSpPr>
        <p:spPr bwMode="auto">
          <a:xfrm>
            <a:off x="3995738" y="549275"/>
            <a:ext cx="1944687" cy="1366838"/>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hu-HU" sz="3600" kern="10">
                <a:ln w="9525">
                  <a:round/>
                  <a:headEnd/>
                  <a:tailEnd/>
                </a:ln>
                <a:solidFill>
                  <a:srgbClr val="990000">
                    <a:alpha val="76862"/>
                  </a:srgbClr>
                </a:solidFill>
                <a:latin typeface="Times New Roman CE"/>
                <a:cs typeface="Times New Roman CE"/>
              </a:rPr>
              <a:t>Eger</a:t>
            </a:r>
          </a:p>
        </p:txBody>
      </p:sp>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03"/>
          <p:cNvPicPr>
            <a:picLocks noChangeAspect="1" noChangeArrowheads="1"/>
          </p:cNvPicPr>
          <p:nvPr/>
        </p:nvPicPr>
        <p:blipFill>
          <a:blip r:embed="rId4" cstate="print"/>
          <a:srcRect/>
          <a:stretch>
            <a:fillRect/>
          </a:stretch>
        </p:blipFill>
        <p:spPr bwMode="auto">
          <a:xfrm>
            <a:off x="1476375" y="1035050"/>
            <a:ext cx="6388100" cy="4791075"/>
          </a:xfrm>
          <a:prstGeom prst="rect">
            <a:avLst/>
          </a:prstGeom>
          <a:noFill/>
          <a:ln w="9525">
            <a:noFill/>
            <a:miter lim="800000"/>
            <a:headEnd/>
            <a:tailEnd/>
          </a:ln>
        </p:spPr>
      </p:pic>
      <p:sp>
        <p:nvSpPr>
          <p:cNvPr id="80898" name="WordArt 4"/>
          <p:cNvSpPr>
            <a:spLocks noChangeArrowheads="1" noChangeShapeType="1" noTextEdit="1"/>
          </p:cNvSpPr>
          <p:nvPr/>
        </p:nvSpPr>
        <p:spPr bwMode="auto">
          <a:xfrm>
            <a:off x="3492500" y="549275"/>
            <a:ext cx="2376488" cy="865188"/>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hu-HU" sz="3200" i="1"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atin typeface="Times New Roman CE"/>
                <a:cs typeface="Times New Roman CE"/>
              </a:rPr>
              <a:t>Eger </a:t>
            </a:r>
          </a:p>
          <a:p>
            <a:pPr algn="ctr"/>
            <a:r>
              <a:rPr lang="hu-HU" sz="3200" i="1"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a:latin typeface="Times New Roman CE"/>
                <a:cs typeface="Times New Roman CE"/>
              </a:rPr>
              <a:t>(Erlau, Agria)</a:t>
            </a:r>
          </a:p>
        </p:txBody>
      </p:sp>
      <p:pic>
        <p:nvPicPr>
          <p:cNvPr id="80899" name="Picture 5" descr="egercimer"/>
          <p:cNvPicPr>
            <a:picLocks noChangeAspect="1" noChangeArrowheads="1"/>
          </p:cNvPicPr>
          <p:nvPr/>
        </p:nvPicPr>
        <p:blipFill>
          <a:blip r:embed="rId5" cstate="print"/>
          <a:srcRect/>
          <a:stretch>
            <a:fillRect/>
          </a:stretch>
        </p:blipFill>
        <p:spPr bwMode="auto">
          <a:xfrm>
            <a:off x="7524750" y="0"/>
            <a:ext cx="1303338" cy="1700213"/>
          </a:xfrm>
          <a:prstGeom prst="rect">
            <a:avLst/>
          </a:prstGeom>
          <a:noFill/>
          <a:ln w="9525">
            <a:noFill/>
            <a:miter lim="800000"/>
            <a:headEnd/>
            <a:tailEnd/>
          </a:ln>
        </p:spPr>
      </p:pic>
      <p:pic>
        <p:nvPicPr>
          <p:cNvPr id="80900" name="Picture 6" descr="metszet02"/>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80901" name="Rectangle 7"/>
          <p:cNvSpPr>
            <a:spLocks noChangeArrowheads="1"/>
          </p:cNvSpPr>
          <p:nvPr/>
        </p:nvSpPr>
        <p:spPr bwMode="auto">
          <a:xfrm>
            <a:off x="2953733" y="549275"/>
            <a:ext cx="3211136" cy="1754326"/>
          </a:xfrm>
          <a:prstGeom prst="rect">
            <a:avLst/>
          </a:prstGeom>
          <a:noFill/>
          <a:ln w="9525">
            <a:noFill/>
            <a:miter lim="800000"/>
            <a:headEnd/>
            <a:tailEnd/>
          </a:ln>
        </p:spPr>
        <p:txBody>
          <a:bodyPr wrap="none">
            <a:spAutoFit/>
          </a:bodyPr>
          <a:lstStyle/>
          <a:p>
            <a:pPr algn="ctr"/>
            <a:endParaRPr lang="hu-HU" sz="3600" smtClean="0">
              <a:latin typeface="Zurich Ex BT"/>
            </a:endParaRPr>
          </a:p>
          <a:p>
            <a:pPr algn="ctr"/>
            <a:r>
              <a:rPr lang="hu-HU" sz="3600" smtClean="0">
                <a:latin typeface="Algerian" pitchFamily="82" charset="0"/>
              </a:rPr>
              <a:t>Anno</a:t>
            </a:r>
          </a:p>
          <a:p>
            <a:pPr algn="ctr"/>
            <a:r>
              <a:rPr lang="hu-HU" sz="3600" err="1" smtClean="0">
                <a:latin typeface="Algerian" pitchFamily="82" charset="0"/>
              </a:rPr>
              <a:t>Erlau</a:t>
            </a:r>
            <a:r>
              <a:rPr lang="hu-HU" sz="3600" smtClean="0">
                <a:latin typeface="Algerian" pitchFamily="82" charset="0"/>
              </a:rPr>
              <a:t> Agria</a:t>
            </a:r>
            <a:endParaRPr lang="hu-HU" sz="3600">
              <a:latin typeface="Algerian" pitchFamily="82"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2"/>
          <p:cNvSpPr>
            <a:spLocks noChangeArrowheads="1"/>
          </p:cNvSpPr>
          <p:nvPr/>
        </p:nvSpPr>
        <p:spPr bwMode="auto">
          <a:xfrm>
            <a:off x="1714500" y="762000"/>
            <a:ext cx="6484938" cy="6096000"/>
          </a:xfrm>
          <a:prstGeom prst="ellipse">
            <a:avLst/>
          </a:prstGeom>
          <a:solidFill>
            <a:srgbClr val="0070C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hu-HU" dirty="0">
              <a:solidFill>
                <a:srgbClr val="00B050"/>
              </a:solidFill>
              <a:latin typeface="+mj-lt"/>
            </a:endParaRPr>
          </a:p>
        </p:txBody>
      </p:sp>
      <p:sp>
        <p:nvSpPr>
          <p:cNvPr id="68611" name="Rectangle 3"/>
          <p:cNvSpPr>
            <a:spLocks noGrp="1" noChangeArrowheads="1"/>
          </p:cNvSpPr>
          <p:nvPr>
            <p:ph type="title"/>
          </p:nvPr>
        </p:nvSpPr>
        <p:spPr>
          <a:xfrm>
            <a:off x="171450" y="114300"/>
            <a:ext cx="3543300" cy="800100"/>
          </a:xfrm>
        </p:spPr>
        <p:txBody>
          <a:bodyPr lIns="26988" tIns="14288" rIns="26988" bIns="14288"/>
          <a:lstStyle/>
          <a:p>
            <a:pPr>
              <a:defRPr/>
            </a:pPr>
            <a:r>
              <a:rPr lang="hu-HU" sz="4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Introduction</a:t>
            </a:r>
            <a:endParaRPr lang="hu-HU" sz="4200"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endParaRPr>
          </a:p>
        </p:txBody>
      </p:sp>
      <p:sp>
        <p:nvSpPr>
          <p:cNvPr id="68612" name="Oval 4"/>
          <p:cNvSpPr>
            <a:spLocks noChangeArrowheads="1"/>
          </p:cNvSpPr>
          <p:nvPr/>
        </p:nvSpPr>
        <p:spPr bwMode="auto">
          <a:xfrm>
            <a:off x="2870531" y="2768337"/>
            <a:ext cx="4037472" cy="390307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hu-HU">
              <a:latin typeface="+mj-lt"/>
            </a:endParaRPr>
          </a:p>
        </p:txBody>
      </p:sp>
      <p:sp>
        <p:nvSpPr>
          <p:cNvPr id="68613" name="Oval 5"/>
          <p:cNvSpPr>
            <a:spLocks noChangeArrowheads="1"/>
          </p:cNvSpPr>
          <p:nvPr/>
        </p:nvSpPr>
        <p:spPr bwMode="auto">
          <a:xfrm>
            <a:off x="3877960" y="1366531"/>
            <a:ext cx="4140101" cy="3995800"/>
          </a:xfrm>
          <a:prstGeom prst="ellipse">
            <a:avLst/>
          </a:prstGeom>
          <a:solidFill>
            <a:srgbClr val="7030A0">
              <a:alpha val="48000"/>
            </a:srgb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hu-HU">
              <a:latin typeface="+mj-lt"/>
            </a:endParaRPr>
          </a:p>
        </p:txBody>
      </p:sp>
      <p:sp>
        <p:nvSpPr>
          <p:cNvPr id="68614" name="Oval 6"/>
          <p:cNvSpPr>
            <a:spLocks noChangeArrowheads="1"/>
          </p:cNvSpPr>
          <p:nvPr/>
        </p:nvSpPr>
        <p:spPr bwMode="auto">
          <a:xfrm>
            <a:off x="1795405" y="1398588"/>
            <a:ext cx="4132263" cy="3995737"/>
          </a:xfrm>
          <a:prstGeom prst="ellipse">
            <a:avLst/>
          </a:prstGeom>
          <a:solidFill>
            <a:srgbClr val="D06800">
              <a:alpha val="50000"/>
            </a:srgbClr>
          </a:solidFill>
          <a:ln w="38100">
            <a:solidFill>
              <a:schemeClr val="tx1"/>
            </a:solidFill>
            <a:round/>
            <a:headEnd/>
            <a:tailEnd/>
          </a:ln>
        </p:spPr>
        <p:txBody>
          <a:bodyPr wrap="none" anchor="ctr"/>
          <a:lstStyle/>
          <a:p>
            <a:pPr>
              <a:defRPr/>
            </a:pPr>
            <a:endParaRPr lang="hu-HU">
              <a:latin typeface="+mj-lt"/>
            </a:endParaRPr>
          </a:p>
        </p:txBody>
      </p:sp>
      <p:sp>
        <p:nvSpPr>
          <p:cNvPr id="68615" name="Rectangle 7"/>
          <p:cNvSpPr>
            <a:spLocks noChangeArrowheads="1"/>
          </p:cNvSpPr>
          <p:nvPr/>
        </p:nvSpPr>
        <p:spPr bwMode="auto">
          <a:xfrm>
            <a:off x="3983038" y="2882900"/>
            <a:ext cx="1554162" cy="303213"/>
          </a:xfrm>
          <a:prstGeom prst="rect">
            <a:avLst/>
          </a:prstGeom>
          <a:noFill/>
          <a:ln w="9525">
            <a:noFill/>
            <a:miter lim="800000"/>
            <a:headEnd/>
            <a:tailEnd/>
          </a:ln>
        </p:spPr>
        <p:txBody>
          <a:bodyPr wrap="none" anchor="ctr"/>
          <a:lstStyle/>
          <a:p>
            <a:pPr>
              <a:defRPr/>
            </a:pPr>
            <a:endParaRPr lang="hu-HU">
              <a:latin typeface="+mj-lt"/>
            </a:endParaRPr>
          </a:p>
        </p:txBody>
      </p:sp>
      <p:sp>
        <p:nvSpPr>
          <p:cNvPr id="68616" name="Rectangle 8"/>
          <p:cNvSpPr>
            <a:spLocks noChangeArrowheads="1"/>
          </p:cNvSpPr>
          <p:nvPr/>
        </p:nvSpPr>
        <p:spPr bwMode="auto">
          <a:xfrm>
            <a:off x="3698053" y="3122613"/>
            <a:ext cx="2368550" cy="434734"/>
          </a:xfrm>
          <a:prstGeom prst="rect">
            <a:avLst/>
          </a:prstGeom>
          <a:noFill/>
          <a:ln w="9525">
            <a:noFill/>
            <a:miter lim="800000"/>
            <a:headEnd/>
            <a:tailEnd/>
          </a:ln>
          <a:effectLst/>
        </p:spPr>
        <p:txBody>
          <a:bodyPr lIns="103188" tIns="47625" rIns="103188" bIns="47625">
            <a:spAutoFit/>
          </a:bodyPr>
          <a:lstStyle/>
          <a:p>
            <a:pPr algn="ctr" defTabSz="893763" eaLnBrk="0" hangingPunct="0">
              <a:defRPr/>
            </a:pPr>
            <a:r>
              <a:rPr lang="hu-HU" sz="2200" dirty="0" err="1" smtClean="0">
                <a:solidFill>
                  <a:srgbClr val="00FF00"/>
                </a:solidFill>
                <a:effectLst>
                  <a:outerShdw blurRad="38100" dist="38100" dir="2700000" algn="tl">
                    <a:srgbClr val="000000"/>
                  </a:outerShdw>
                </a:effectLst>
                <a:latin typeface="+mj-lt"/>
              </a:rPr>
              <a:t>Connectivism</a:t>
            </a:r>
            <a:r>
              <a:rPr lang="hu-HU" sz="2200" dirty="0" smtClean="0">
                <a:solidFill>
                  <a:srgbClr val="00FF00"/>
                </a:solidFill>
                <a:effectLst>
                  <a:outerShdw blurRad="38100" dist="38100" dir="2700000" algn="tl">
                    <a:srgbClr val="000000"/>
                  </a:outerShdw>
                </a:effectLst>
                <a:latin typeface="+mj-lt"/>
              </a:rPr>
              <a:t>*</a:t>
            </a:r>
            <a:endParaRPr lang="hu-HU" sz="2200" dirty="0">
              <a:solidFill>
                <a:srgbClr val="00FF00"/>
              </a:solidFill>
              <a:latin typeface="+mj-lt"/>
            </a:endParaRPr>
          </a:p>
        </p:txBody>
      </p:sp>
      <p:sp>
        <p:nvSpPr>
          <p:cNvPr id="68617" name="Rectangle 9"/>
          <p:cNvSpPr>
            <a:spLocks noChangeArrowheads="1"/>
          </p:cNvSpPr>
          <p:nvPr/>
        </p:nvSpPr>
        <p:spPr bwMode="auto">
          <a:xfrm>
            <a:off x="3311525" y="4273550"/>
            <a:ext cx="1573213" cy="303213"/>
          </a:xfrm>
          <a:prstGeom prst="rect">
            <a:avLst/>
          </a:prstGeom>
          <a:noFill/>
          <a:ln w="9525">
            <a:noFill/>
            <a:miter lim="800000"/>
            <a:headEnd/>
            <a:tailEnd/>
          </a:ln>
        </p:spPr>
        <p:txBody>
          <a:bodyPr wrap="none" anchor="ctr"/>
          <a:lstStyle/>
          <a:p>
            <a:pPr>
              <a:defRPr/>
            </a:pPr>
            <a:endParaRPr lang="hu-HU">
              <a:latin typeface="+mj-lt"/>
            </a:endParaRPr>
          </a:p>
        </p:txBody>
      </p:sp>
      <p:sp>
        <p:nvSpPr>
          <p:cNvPr id="68618" name="Rectangle 10"/>
          <p:cNvSpPr>
            <a:spLocks noChangeArrowheads="1"/>
          </p:cNvSpPr>
          <p:nvPr/>
        </p:nvSpPr>
        <p:spPr bwMode="auto">
          <a:xfrm>
            <a:off x="3311525" y="4722813"/>
            <a:ext cx="1573213" cy="311150"/>
          </a:xfrm>
          <a:prstGeom prst="rect">
            <a:avLst/>
          </a:prstGeom>
          <a:noFill/>
          <a:ln w="9525">
            <a:noFill/>
            <a:miter lim="800000"/>
            <a:headEnd/>
            <a:tailEnd/>
          </a:ln>
        </p:spPr>
        <p:txBody>
          <a:bodyPr wrap="none" anchor="ctr"/>
          <a:lstStyle/>
          <a:p>
            <a:pPr>
              <a:defRPr/>
            </a:pPr>
            <a:endParaRPr lang="hu-HU">
              <a:latin typeface="+mj-lt"/>
            </a:endParaRPr>
          </a:p>
        </p:txBody>
      </p:sp>
      <p:sp>
        <p:nvSpPr>
          <p:cNvPr id="68619" name="Rectangle 11"/>
          <p:cNvSpPr>
            <a:spLocks noChangeArrowheads="1"/>
          </p:cNvSpPr>
          <p:nvPr/>
        </p:nvSpPr>
        <p:spPr bwMode="auto">
          <a:xfrm>
            <a:off x="4500563" y="4414838"/>
            <a:ext cx="1965325" cy="295275"/>
          </a:xfrm>
          <a:prstGeom prst="rect">
            <a:avLst/>
          </a:prstGeom>
          <a:noFill/>
          <a:ln w="9525">
            <a:noFill/>
            <a:miter lim="800000"/>
            <a:headEnd/>
            <a:tailEnd/>
          </a:ln>
        </p:spPr>
        <p:txBody>
          <a:bodyPr wrap="none" anchor="ctr"/>
          <a:lstStyle/>
          <a:p>
            <a:pPr>
              <a:defRPr/>
            </a:pPr>
            <a:endParaRPr lang="hu-HU">
              <a:latin typeface="+mj-lt"/>
            </a:endParaRPr>
          </a:p>
        </p:txBody>
      </p:sp>
      <p:sp>
        <p:nvSpPr>
          <p:cNvPr id="68620" name="Rectangle 12"/>
          <p:cNvSpPr>
            <a:spLocks noChangeArrowheads="1"/>
          </p:cNvSpPr>
          <p:nvPr/>
        </p:nvSpPr>
        <p:spPr bwMode="auto">
          <a:xfrm>
            <a:off x="4500563" y="4635500"/>
            <a:ext cx="1965325" cy="303213"/>
          </a:xfrm>
          <a:prstGeom prst="rect">
            <a:avLst/>
          </a:prstGeom>
          <a:noFill/>
          <a:ln w="9525">
            <a:noFill/>
            <a:miter lim="800000"/>
            <a:headEnd/>
            <a:tailEnd/>
          </a:ln>
        </p:spPr>
        <p:txBody>
          <a:bodyPr wrap="none" anchor="ctr"/>
          <a:lstStyle/>
          <a:p>
            <a:pPr>
              <a:defRPr/>
            </a:pPr>
            <a:endParaRPr lang="hu-HU">
              <a:latin typeface="+mj-lt"/>
            </a:endParaRPr>
          </a:p>
        </p:txBody>
      </p:sp>
      <p:sp>
        <p:nvSpPr>
          <p:cNvPr id="23565" name="Text Box 13"/>
          <p:cNvSpPr txBox="1">
            <a:spLocks noChangeArrowheads="1"/>
          </p:cNvSpPr>
          <p:nvPr/>
        </p:nvSpPr>
        <p:spPr bwMode="auto">
          <a:xfrm>
            <a:off x="2011363" y="2497138"/>
            <a:ext cx="2028825" cy="461962"/>
          </a:xfrm>
          <a:prstGeom prst="rect">
            <a:avLst/>
          </a:prstGeom>
          <a:noFill/>
          <a:ln w="9525">
            <a:noFill/>
            <a:miter lim="800000"/>
            <a:headEnd/>
            <a:tailEnd/>
          </a:ln>
        </p:spPr>
        <p:txBody>
          <a:bodyPr>
            <a:spAutoFit/>
          </a:bodyPr>
          <a:lstStyle/>
          <a:p>
            <a:pPr>
              <a:defRPr/>
            </a:pPr>
            <a:r>
              <a:rPr lang="hu-HU" sz="2400" dirty="0" err="1">
                <a:latin typeface="+mj-lt"/>
              </a:rPr>
              <a:t>Informatics</a:t>
            </a:r>
            <a:endParaRPr lang="hu-HU" sz="2400" dirty="0">
              <a:latin typeface="+mj-lt"/>
            </a:endParaRPr>
          </a:p>
        </p:txBody>
      </p:sp>
      <p:sp>
        <p:nvSpPr>
          <p:cNvPr id="23566" name="Text Box 14"/>
          <p:cNvSpPr txBox="1">
            <a:spLocks noChangeArrowheads="1"/>
          </p:cNvSpPr>
          <p:nvPr/>
        </p:nvSpPr>
        <p:spPr bwMode="auto">
          <a:xfrm>
            <a:off x="5829300" y="2497138"/>
            <a:ext cx="1801813" cy="477837"/>
          </a:xfrm>
          <a:prstGeom prst="rect">
            <a:avLst/>
          </a:prstGeom>
          <a:noFill/>
          <a:ln w="9525">
            <a:noFill/>
            <a:miter lim="800000"/>
            <a:headEnd/>
            <a:tailEnd/>
          </a:ln>
        </p:spPr>
        <p:txBody>
          <a:bodyPr>
            <a:spAutoFit/>
          </a:bodyPr>
          <a:lstStyle/>
          <a:p>
            <a:pPr>
              <a:defRPr/>
            </a:pPr>
            <a:r>
              <a:rPr lang="hu-HU" sz="2400" dirty="0" err="1">
                <a:latin typeface="+mj-lt"/>
              </a:rPr>
              <a:t>Pedagogy</a:t>
            </a:r>
            <a:endParaRPr lang="hu-HU" sz="2400" dirty="0">
              <a:latin typeface="+mj-lt"/>
            </a:endParaRPr>
          </a:p>
        </p:txBody>
      </p:sp>
      <p:sp>
        <p:nvSpPr>
          <p:cNvPr id="23567" name="Text Box 15"/>
          <p:cNvSpPr txBox="1">
            <a:spLocks noChangeArrowheads="1"/>
          </p:cNvSpPr>
          <p:nvPr/>
        </p:nvSpPr>
        <p:spPr bwMode="auto">
          <a:xfrm>
            <a:off x="4108719" y="5372100"/>
            <a:ext cx="1629924" cy="862013"/>
          </a:xfrm>
          <a:prstGeom prst="rect">
            <a:avLst/>
          </a:prstGeom>
          <a:noFill/>
          <a:ln w="9525">
            <a:noFill/>
            <a:miter lim="800000"/>
            <a:headEnd/>
            <a:tailEnd/>
          </a:ln>
        </p:spPr>
        <p:txBody>
          <a:bodyPr wrap="square">
            <a:spAutoFit/>
          </a:bodyPr>
          <a:lstStyle/>
          <a:p>
            <a:pPr>
              <a:defRPr/>
            </a:pPr>
            <a:r>
              <a:rPr lang="hu-HU" sz="2400" dirty="0">
                <a:latin typeface="+mj-lt"/>
              </a:rPr>
              <a:t>Network </a:t>
            </a:r>
          </a:p>
          <a:p>
            <a:pPr>
              <a:defRPr/>
            </a:pPr>
            <a:r>
              <a:rPr lang="hu-HU" sz="2400" dirty="0" err="1">
                <a:latin typeface="+mj-lt"/>
              </a:rPr>
              <a:t>research</a:t>
            </a:r>
            <a:endParaRPr lang="hu-HU" sz="2400" dirty="0">
              <a:latin typeface="+mj-lt"/>
            </a:endParaRPr>
          </a:p>
        </p:txBody>
      </p:sp>
      <p:sp>
        <p:nvSpPr>
          <p:cNvPr id="23568" name="Text Box 16"/>
          <p:cNvSpPr txBox="1">
            <a:spLocks noChangeArrowheads="1"/>
          </p:cNvSpPr>
          <p:nvPr/>
        </p:nvSpPr>
        <p:spPr bwMode="auto">
          <a:xfrm>
            <a:off x="4202113" y="833438"/>
            <a:ext cx="1720850" cy="541337"/>
          </a:xfrm>
          <a:prstGeom prst="rect">
            <a:avLst/>
          </a:prstGeom>
          <a:noFill/>
          <a:ln w="9525">
            <a:noFill/>
            <a:miter lim="800000"/>
            <a:headEnd/>
            <a:tailEnd/>
          </a:ln>
        </p:spPr>
        <p:txBody>
          <a:bodyPr>
            <a:spAutoFit/>
          </a:bodyPr>
          <a:lstStyle/>
          <a:p>
            <a:pPr>
              <a:defRPr/>
            </a:pPr>
            <a:r>
              <a:rPr lang="hu-HU" sz="2800" dirty="0">
                <a:latin typeface="+mj-lt"/>
              </a:rPr>
              <a:t>Internet</a:t>
            </a:r>
          </a:p>
        </p:txBody>
      </p:sp>
      <p:sp>
        <p:nvSpPr>
          <p:cNvPr id="17" name="Szövegdoboz 16"/>
          <p:cNvSpPr txBox="1"/>
          <p:nvPr/>
        </p:nvSpPr>
        <p:spPr>
          <a:xfrm>
            <a:off x="7215188" y="82550"/>
            <a:ext cx="1679575" cy="523875"/>
          </a:xfrm>
          <a:prstGeom prst="rect">
            <a:avLst/>
          </a:prstGeom>
          <a:noFill/>
        </p:spPr>
        <p:txBody>
          <a:bodyPr>
            <a:spAutoFit/>
          </a:bodyPr>
          <a:lstStyle/>
          <a:p>
            <a:pPr>
              <a:defRPr/>
            </a:pPr>
            <a:r>
              <a:rPr lang="hu-HU" sz="2800" dirty="0" err="1">
                <a:latin typeface="+mj-lt"/>
              </a:rPr>
              <a:t>Via</a:t>
            </a:r>
            <a:r>
              <a:rPr lang="hu-HU" sz="2800" dirty="0">
                <a:latin typeface="+mj-lt"/>
              </a:rPr>
              <a:t> web</a:t>
            </a:r>
          </a:p>
        </p:txBody>
      </p:sp>
      <p:sp>
        <p:nvSpPr>
          <p:cNvPr id="27" name="Téglalap 26"/>
          <p:cNvSpPr/>
          <p:nvPr/>
        </p:nvSpPr>
        <p:spPr>
          <a:xfrm>
            <a:off x="144155" y="6139934"/>
            <a:ext cx="2582758" cy="369332"/>
          </a:xfrm>
          <a:prstGeom prst="rect">
            <a:avLst/>
          </a:prstGeom>
        </p:spPr>
        <p:txBody>
          <a:bodyPr wrap="none">
            <a:spAutoFit/>
          </a:bodyPr>
          <a:lstStyle/>
          <a:p>
            <a:r>
              <a:rPr lang="hu-HU" dirty="0" err="1" smtClean="0"/>
              <a:t>by</a:t>
            </a:r>
            <a:r>
              <a:rPr lang="hu-HU" dirty="0" smtClean="0"/>
              <a:t> </a:t>
            </a:r>
            <a:r>
              <a:rPr lang="en-GB" dirty="0" smtClean="0"/>
              <a:t>Siemens </a:t>
            </a:r>
            <a:r>
              <a:rPr lang="hu-HU" dirty="0" smtClean="0"/>
              <a:t>&amp; </a:t>
            </a:r>
            <a:r>
              <a:rPr lang="en-GB" dirty="0" smtClean="0"/>
              <a:t>Downs </a:t>
            </a:r>
            <a:endParaRPr lang="hu-H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ia számának helye 5"/>
          <p:cNvSpPr>
            <a:spLocks noGrp="1"/>
          </p:cNvSpPr>
          <p:nvPr>
            <p:ph type="sldNum" sz="quarter" idx="4294967295"/>
          </p:nvPr>
        </p:nvSpPr>
        <p:spPr bwMode="auto">
          <a:xfrm>
            <a:off x="8501063" y="6453188"/>
            <a:ext cx="369887" cy="247650"/>
          </a:xfrm>
          <a:prstGeom prst="rect">
            <a:avLst/>
          </a:prstGeom>
          <a:noFill/>
          <a:ln>
            <a:miter lim="800000"/>
            <a:headEnd/>
            <a:tailEnd/>
          </a:ln>
        </p:spPr>
        <p:txBody>
          <a:bodyPr/>
          <a:lstStyle/>
          <a:p>
            <a:fld id="{EB0FDB0C-AA40-47F4-9A13-D3B9004521D5}" type="slidenum">
              <a:rPr lang="hu-HU" altLang="en-US"/>
              <a:pPr/>
              <a:t>3</a:t>
            </a:fld>
            <a:endParaRPr lang="hu-HU" altLang="en-US"/>
          </a:p>
        </p:txBody>
      </p:sp>
      <p:sp>
        <p:nvSpPr>
          <p:cNvPr id="6146" name="Rectangle 2"/>
          <p:cNvSpPr>
            <a:spLocks noGrp="1" noChangeArrowheads="1"/>
          </p:cNvSpPr>
          <p:nvPr>
            <p:ph type="title"/>
          </p:nvPr>
        </p:nvSpPr>
        <p:spPr>
          <a:xfrm>
            <a:off x="349250" y="228600"/>
            <a:ext cx="8413750" cy="701675"/>
          </a:xfrm>
        </p:spPr>
        <p:txBody>
          <a:bodyPr/>
          <a:lstStyle/>
          <a:p>
            <a:pPr>
              <a:defRPr/>
            </a:pPr>
            <a:r>
              <a:rPr lang="en-GB"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a:t>
            </a:r>
            <a:r>
              <a:rPr lang="en-GB" sz="4400" dirty="0" smtClean="0"/>
              <a:t> </a:t>
            </a:r>
            <a:r>
              <a:rPr lang="en-GB"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outline</a:t>
            </a:r>
            <a:endPar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endParaRPr>
          </a:p>
        </p:txBody>
      </p:sp>
      <p:sp>
        <p:nvSpPr>
          <p:cNvPr id="6147" name="Rectangle 3"/>
          <p:cNvSpPr>
            <a:spLocks noGrp="1" noChangeArrowheads="1"/>
          </p:cNvSpPr>
          <p:nvPr>
            <p:ph type="body" idx="1"/>
          </p:nvPr>
        </p:nvSpPr>
        <p:spPr>
          <a:xfrm>
            <a:off x="336550" y="769938"/>
            <a:ext cx="8410575" cy="4081117"/>
          </a:xfrm>
        </p:spPr>
        <p:txBody>
          <a:bodyPr/>
          <a:lstStyle/>
          <a:p>
            <a:r>
              <a:rPr lang="en-GB" sz="3600" b="1" kern="1200" dirty="0" smtClean="0">
                <a:solidFill>
                  <a:srgbClr val="FFCC66"/>
                </a:solidFill>
                <a:latin typeface="Arial Narrow"/>
              </a:rPr>
              <a:t>New Media </a:t>
            </a:r>
            <a:r>
              <a:rPr lang="en-GB" sz="3600" dirty="0" smtClean="0"/>
              <a:t>and the network-based </a:t>
            </a:r>
            <a:r>
              <a:rPr lang="hu-HU" sz="3600" dirty="0" smtClean="0"/>
              <a:t>(</a:t>
            </a:r>
            <a:r>
              <a:rPr lang="hu-HU" sz="3600" b="1" kern="1200" dirty="0" err="1" smtClean="0">
                <a:solidFill>
                  <a:srgbClr val="FFCC66"/>
                </a:solidFill>
                <a:latin typeface="Arial Narrow"/>
              </a:rPr>
              <a:t>connectivist</a:t>
            </a:r>
            <a:r>
              <a:rPr lang="hu-HU" sz="3600" dirty="0" smtClean="0"/>
              <a:t>) l</a:t>
            </a:r>
            <a:r>
              <a:rPr lang="en-GB" sz="3600" dirty="0" smtClean="0"/>
              <a:t>earning </a:t>
            </a:r>
            <a:endParaRPr lang="hu-HU" sz="3600" dirty="0" smtClean="0"/>
          </a:p>
          <a:p>
            <a:r>
              <a:rPr lang="en-GB" sz="3600" dirty="0" smtClean="0"/>
              <a:t>The preceding background and </a:t>
            </a:r>
            <a:r>
              <a:rPr lang="en-GB" sz="3600" b="1" kern="1200" dirty="0" smtClean="0">
                <a:solidFill>
                  <a:srgbClr val="FFCC66"/>
                </a:solidFill>
                <a:latin typeface="Arial Narrow"/>
              </a:rPr>
              <a:t>scientific objectives </a:t>
            </a:r>
            <a:r>
              <a:rPr lang="en-GB" sz="3600" dirty="0" smtClean="0"/>
              <a:t>of the </a:t>
            </a:r>
            <a:r>
              <a:rPr lang="en-GB" sz="3600" b="1" kern="1200" dirty="0" smtClean="0">
                <a:solidFill>
                  <a:srgbClr val="FFCC66"/>
                </a:solidFill>
                <a:latin typeface="Arial Narrow"/>
              </a:rPr>
              <a:t>empirical</a:t>
            </a:r>
            <a:r>
              <a:rPr lang="en-GB" sz="3600" dirty="0" smtClean="0"/>
              <a:t> research effort</a:t>
            </a:r>
            <a:endParaRPr lang="hu-HU" sz="3600" dirty="0" smtClean="0"/>
          </a:p>
          <a:p>
            <a:r>
              <a:rPr lang="en-GB" sz="3600" dirty="0" smtClean="0"/>
              <a:t>Results &amp; </a:t>
            </a:r>
            <a:endParaRPr lang="hu-HU" sz="3600" dirty="0" smtClean="0"/>
          </a:p>
          <a:p>
            <a:pPr>
              <a:buNone/>
            </a:pPr>
            <a:r>
              <a:rPr lang="hu-HU" sz="3600" dirty="0" smtClean="0"/>
              <a:t>	</a:t>
            </a:r>
            <a:r>
              <a:rPr lang="en-GB" sz="3600" dirty="0" smtClean="0"/>
              <a:t>Conclusions</a:t>
            </a:r>
            <a:endParaRPr lang="hu-HU" sz="3600" b="1" dirty="0" smtClean="0"/>
          </a:p>
        </p:txBody>
      </p:sp>
      <p:sp>
        <p:nvSpPr>
          <p:cNvPr id="51204" name="Téglalap 6"/>
          <p:cNvSpPr>
            <a:spLocks noChangeArrowheads="1"/>
          </p:cNvSpPr>
          <p:nvPr/>
        </p:nvSpPr>
        <p:spPr bwMode="auto">
          <a:xfrm>
            <a:off x="233199" y="5655825"/>
            <a:ext cx="5011464" cy="954107"/>
          </a:xfrm>
          <a:prstGeom prst="rect">
            <a:avLst/>
          </a:prstGeom>
          <a:noFill/>
          <a:ln w="9525">
            <a:noFill/>
            <a:miter lim="800000"/>
            <a:headEnd/>
            <a:tailEnd/>
          </a:ln>
        </p:spPr>
        <p:txBody>
          <a:bodyPr wrap="square">
            <a:spAutoFit/>
          </a:bodyPr>
          <a:lstStyle/>
          <a:p>
            <a:r>
              <a:rPr lang="hu-HU" dirty="0"/>
              <a:t>*</a:t>
            </a:r>
            <a:r>
              <a:rPr lang="en-US" dirty="0" err="1"/>
              <a:t>Connectivism</a:t>
            </a:r>
            <a:r>
              <a:rPr lang="en-US" dirty="0"/>
              <a:t>:</a:t>
            </a:r>
            <a:r>
              <a:rPr lang="hu-HU" dirty="0"/>
              <a:t> </a:t>
            </a:r>
            <a:endParaRPr lang="hu-HU" dirty="0" smtClean="0"/>
          </a:p>
          <a:p>
            <a:r>
              <a:rPr lang="hu-HU" sz="2000" i="1" dirty="0" smtClean="0">
                <a:solidFill>
                  <a:srgbClr val="FF9933"/>
                </a:solidFill>
              </a:rPr>
              <a:t>„</a:t>
            </a:r>
            <a:r>
              <a:rPr lang="en-US" sz="2000" i="1" dirty="0" smtClean="0">
                <a:solidFill>
                  <a:srgbClr val="FF9933"/>
                </a:solidFill>
              </a:rPr>
              <a:t>A </a:t>
            </a:r>
            <a:r>
              <a:rPr lang="en-US" sz="2000" i="1" dirty="0">
                <a:solidFill>
                  <a:srgbClr val="FF9933"/>
                </a:solidFill>
              </a:rPr>
              <a:t>Learning Theory for the Digital </a:t>
            </a:r>
            <a:r>
              <a:rPr lang="en-US" sz="2000" i="1" dirty="0" smtClean="0">
                <a:solidFill>
                  <a:srgbClr val="FF9933"/>
                </a:solidFill>
              </a:rPr>
              <a:t>Age</a:t>
            </a:r>
            <a:r>
              <a:rPr lang="hu-HU" sz="2000" i="1" dirty="0" smtClean="0">
                <a:solidFill>
                  <a:srgbClr val="FF9933"/>
                </a:solidFill>
              </a:rPr>
              <a:t>”</a:t>
            </a:r>
            <a:endParaRPr lang="en-US" sz="2000" i="1" dirty="0">
              <a:solidFill>
                <a:srgbClr val="FF9933"/>
              </a:solidFill>
            </a:endParaRPr>
          </a:p>
          <a:p>
            <a:r>
              <a:rPr lang="hu-HU" b="0" i="1" dirty="0" smtClean="0"/>
              <a:t>(</a:t>
            </a:r>
            <a:r>
              <a:rPr lang="en-US" b="0" i="1" dirty="0" smtClean="0"/>
              <a:t>George Siemens</a:t>
            </a:r>
            <a:r>
              <a:rPr lang="hu-HU" b="0" i="1" dirty="0" smtClean="0"/>
              <a:t>)</a:t>
            </a:r>
            <a:endParaRPr lang="en-US" b="0" i="1" dirty="0"/>
          </a:p>
        </p:txBody>
      </p:sp>
      <p:pic>
        <p:nvPicPr>
          <p:cNvPr id="8" name="Picture 4" descr="http://www.theaccidentalpm.com/wp-content/uploads/2009/02/web-globe-03.jpg"/>
          <p:cNvPicPr>
            <a:picLocks noChangeAspect="1" noChangeArrowheads="1"/>
          </p:cNvPicPr>
          <p:nvPr/>
        </p:nvPicPr>
        <p:blipFill>
          <a:blip r:embed="rId3" cstate="print"/>
          <a:srcRect/>
          <a:stretch>
            <a:fillRect/>
          </a:stretch>
        </p:blipFill>
        <p:spPr bwMode="auto">
          <a:xfrm>
            <a:off x="4826876" y="3097705"/>
            <a:ext cx="3752850" cy="2813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sz="quarter"/>
          </p:nvPr>
        </p:nvSpPr>
        <p:spPr>
          <a:xfrm>
            <a:off x="411163" y="0"/>
            <a:ext cx="8229600" cy="1143000"/>
          </a:xfrm>
        </p:spPr>
        <p:txBody>
          <a:bodyPr/>
          <a:lstStyle/>
          <a:p>
            <a:pPr algn="ctr">
              <a:defRPr/>
            </a:pPr>
            <a:r>
              <a:rPr lang="hu-HU" sz="4200" b="1"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pitchFamily="34" charset="0"/>
                <a:cs typeface="Arial" pitchFamily="34" charset="0"/>
              </a:rPr>
              <a:t>Little, </a:t>
            </a:r>
            <a:r>
              <a:rPr lang="hu-HU" sz="4200" b="1"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pitchFamily="34" charset="0"/>
                <a:cs typeface="Arial" pitchFamily="34" charset="0"/>
              </a:rPr>
              <a:t>big</a:t>
            </a:r>
            <a:r>
              <a:rPr lang="en-GB" sz="4200" b="1"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pitchFamily="34" charset="0"/>
                <a:cs typeface="Arial" pitchFamily="34" charset="0"/>
              </a:rPr>
              <a:t> and </a:t>
            </a:r>
            <a:r>
              <a:rPr lang="hu-HU" sz="4200" b="1"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pitchFamily="34" charset="0"/>
                <a:cs typeface="Arial" pitchFamily="34" charset="0"/>
              </a:rPr>
              <a:t>social</a:t>
            </a:r>
            <a:r>
              <a:rPr lang="en-GB" sz="4200" b="1"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pitchFamily="34" charset="0"/>
                <a:cs typeface="Arial" pitchFamily="34" charset="0"/>
              </a:rPr>
              <a:t> MEDIA</a:t>
            </a:r>
            <a:endParaRPr lang="en-US" sz="4200" b="1"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Arial" pitchFamily="34" charset="0"/>
              <a:cs typeface="Arial" pitchFamily="34" charset="0"/>
            </a:endParaRPr>
          </a:p>
        </p:txBody>
      </p:sp>
      <p:sp>
        <p:nvSpPr>
          <p:cNvPr id="6" name="Tartalom helye 5"/>
          <p:cNvSpPr>
            <a:spLocks noGrp="1"/>
          </p:cNvSpPr>
          <p:nvPr>
            <p:ph sz="quarter" idx="1"/>
          </p:nvPr>
        </p:nvSpPr>
        <p:spPr>
          <a:xfrm>
            <a:off x="38100" y="3704371"/>
            <a:ext cx="3966341" cy="1126462"/>
          </a:xfrm>
        </p:spPr>
        <p:txBody>
          <a:bodyPr/>
          <a:lstStyle/>
          <a:p>
            <a:pPr>
              <a:buFont typeface="Wingdings 2" pitchFamily="18" charset="2"/>
              <a:buNone/>
              <a:defRPr/>
            </a:pPr>
            <a:r>
              <a:rPr lang="hu-HU" b="1" dirty="0" smtClean="0"/>
              <a:t> </a:t>
            </a:r>
            <a:r>
              <a:rPr lang="hu-HU" b="1" u="sng" dirty="0" smtClean="0"/>
              <a:t>BIG MEDIA </a:t>
            </a:r>
            <a:r>
              <a:rPr lang="hu-HU" b="1" dirty="0" smtClean="0"/>
              <a:t> - </a:t>
            </a:r>
            <a:r>
              <a:rPr lang="hu-HU" b="1" dirty="0" err="1" smtClean="0"/>
              <a:t>Mass</a:t>
            </a:r>
            <a:r>
              <a:rPr lang="hu-HU" b="1" dirty="0" smtClean="0"/>
              <a:t> </a:t>
            </a:r>
            <a:r>
              <a:rPr lang="hu-HU" b="1" dirty="0" err="1" smtClean="0"/>
              <a:t>Media</a:t>
            </a:r>
            <a:endParaRPr lang="hu-HU" b="1" i="1" dirty="0" smtClean="0">
              <a:solidFill>
                <a:srgbClr val="33CC33"/>
              </a:solidFill>
            </a:endParaRPr>
          </a:p>
          <a:p>
            <a:pPr>
              <a:buFont typeface="Wingdings 2" pitchFamily="18" charset="2"/>
              <a:buNone/>
              <a:defRPr/>
            </a:pPr>
            <a:r>
              <a:rPr lang="hu-HU" b="1" i="1" dirty="0" smtClean="0">
                <a:solidFill>
                  <a:srgbClr val="33CC33"/>
                </a:solidFill>
              </a:rPr>
              <a:t> 	</a:t>
            </a:r>
            <a:r>
              <a:rPr lang="hu-HU" b="1" dirty="0" smtClean="0"/>
              <a:t>(Press &amp; </a:t>
            </a:r>
            <a:r>
              <a:rPr lang="hu-HU" b="1" dirty="0" err="1" smtClean="0"/>
              <a:t>Broadcast</a:t>
            </a:r>
            <a:r>
              <a:rPr lang="hu-HU" b="1" dirty="0" smtClean="0"/>
              <a:t> ) </a:t>
            </a:r>
          </a:p>
        </p:txBody>
      </p:sp>
      <p:sp>
        <p:nvSpPr>
          <p:cNvPr id="8" name="Tartalom helye 7"/>
          <p:cNvSpPr>
            <a:spLocks noGrp="1"/>
          </p:cNvSpPr>
          <p:nvPr>
            <p:ph sz="quarter" idx="3"/>
          </p:nvPr>
        </p:nvSpPr>
        <p:spPr>
          <a:xfrm>
            <a:off x="0" y="1310309"/>
            <a:ext cx="3162300" cy="1394792"/>
          </a:xfrm>
        </p:spPr>
        <p:txBody>
          <a:bodyPr/>
          <a:lstStyle/>
          <a:p>
            <a:pPr marL="514350" indent="-514350" algn="ctr">
              <a:buNone/>
              <a:defRPr/>
            </a:pPr>
            <a:r>
              <a:rPr lang="hu-HU" b="1" u="sng" dirty="0" smtClean="0"/>
              <a:t>LITTLE MEDIA </a:t>
            </a:r>
            <a:br>
              <a:rPr lang="hu-HU" b="1" u="sng" dirty="0" smtClean="0"/>
            </a:br>
            <a:r>
              <a:rPr lang="hu-HU" b="1" dirty="0" smtClean="0"/>
              <a:t>(</a:t>
            </a:r>
            <a:r>
              <a:rPr lang="hu-HU" b="1" dirty="0" err="1" smtClean="0"/>
              <a:t>Personal</a:t>
            </a:r>
            <a:r>
              <a:rPr lang="hu-HU" b="1" dirty="0" smtClean="0"/>
              <a:t>, </a:t>
            </a:r>
            <a:r>
              <a:rPr lang="hu-HU" b="1" dirty="0" err="1" smtClean="0"/>
              <a:t>Narrow</a:t>
            </a:r>
            <a:r>
              <a:rPr lang="hu-HU" b="1" dirty="0" smtClean="0"/>
              <a:t> )</a:t>
            </a:r>
          </a:p>
          <a:p>
            <a:pPr marL="514350" indent="-514350" algn="ctr">
              <a:buNone/>
              <a:defRPr/>
            </a:pPr>
            <a:r>
              <a:rPr lang="hu-HU" b="1" dirty="0" smtClean="0"/>
              <a:t> [f2f, 1:</a:t>
            </a:r>
            <a:r>
              <a:rPr lang="hu-HU" b="1" dirty="0" err="1" smtClean="0"/>
              <a:t>1</a:t>
            </a:r>
            <a:r>
              <a:rPr lang="hu-HU" b="1" dirty="0" smtClean="0"/>
              <a:t>]</a:t>
            </a:r>
          </a:p>
        </p:txBody>
      </p:sp>
      <p:sp>
        <p:nvSpPr>
          <p:cNvPr id="53253" name="Dia számának helye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502A6D9-63D0-4DC3-92EC-919A43D69089}" type="slidenum">
              <a:rPr lang="hu-HU" smtClean="0"/>
              <a:pPr/>
              <a:t>4</a:t>
            </a:fld>
            <a:endParaRPr lang="hu-HU" smtClean="0"/>
          </a:p>
        </p:txBody>
      </p:sp>
      <p:sp>
        <p:nvSpPr>
          <p:cNvPr id="53254" name="Téglalap 9"/>
          <p:cNvSpPr>
            <a:spLocks noChangeArrowheads="1"/>
          </p:cNvSpPr>
          <p:nvPr/>
        </p:nvSpPr>
        <p:spPr bwMode="auto">
          <a:xfrm>
            <a:off x="112340" y="6153150"/>
            <a:ext cx="2522538" cy="461963"/>
          </a:xfrm>
          <a:prstGeom prst="rect">
            <a:avLst/>
          </a:prstGeom>
          <a:noFill/>
          <a:ln w="9525">
            <a:noFill/>
            <a:miter lim="800000"/>
            <a:headEnd/>
            <a:tailEnd/>
          </a:ln>
        </p:spPr>
        <p:txBody>
          <a:bodyPr>
            <a:spAutoFit/>
          </a:bodyPr>
          <a:lstStyle/>
          <a:p>
            <a:pPr fontAlgn="auto">
              <a:spcBef>
                <a:spcPts val="0"/>
              </a:spcBef>
              <a:spcAft>
                <a:spcPts val="0"/>
              </a:spcAft>
            </a:pPr>
            <a:r>
              <a:rPr lang="hu-HU" sz="2400" b="0" dirty="0">
                <a:solidFill>
                  <a:srgbClr val="FFFFFF"/>
                </a:solidFill>
                <a:latin typeface="Arial Narrow" pitchFamily="34" charset="0"/>
              </a:rPr>
              <a:t>W. </a:t>
            </a:r>
            <a:r>
              <a:rPr lang="hu-HU" sz="2400" b="0" dirty="0" err="1">
                <a:solidFill>
                  <a:srgbClr val="FFFFFF"/>
                </a:solidFill>
                <a:latin typeface="Arial Narrow" pitchFamily="34" charset="0"/>
              </a:rPr>
              <a:t>Schramm</a:t>
            </a:r>
            <a:r>
              <a:rPr lang="hu-HU" sz="2400" b="0" dirty="0">
                <a:solidFill>
                  <a:srgbClr val="FFFFFF"/>
                </a:solidFill>
                <a:latin typeface="Arial Narrow" pitchFamily="34" charset="0"/>
              </a:rPr>
              <a:t>,  </a:t>
            </a:r>
            <a:r>
              <a:rPr lang="hu-HU" sz="2400" b="0" dirty="0" err="1">
                <a:solidFill>
                  <a:srgbClr val="FFFFFF"/>
                </a:solidFill>
                <a:latin typeface="Arial Narrow" pitchFamily="34" charset="0"/>
              </a:rPr>
              <a:t>vs</a:t>
            </a:r>
            <a:r>
              <a:rPr lang="hu-HU" sz="2400" b="0" dirty="0">
                <a:solidFill>
                  <a:srgbClr val="FFFFFF"/>
                </a:solidFill>
                <a:latin typeface="Arial Narrow" pitchFamily="34" charset="0"/>
              </a:rPr>
              <a:t> </a:t>
            </a:r>
          </a:p>
        </p:txBody>
      </p:sp>
      <p:sp>
        <p:nvSpPr>
          <p:cNvPr id="11" name="Téglalap 10"/>
          <p:cNvSpPr/>
          <p:nvPr/>
        </p:nvSpPr>
        <p:spPr>
          <a:xfrm>
            <a:off x="4922966" y="4979762"/>
            <a:ext cx="4021342" cy="1508105"/>
          </a:xfrm>
          <a:prstGeom prst="rect">
            <a:avLst/>
          </a:prstGeom>
        </p:spPr>
        <p:txBody>
          <a:bodyPr wrap="square">
            <a:spAutoFit/>
          </a:bodyPr>
          <a:lstStyle/>
          <a:p>
            <a:pPr algn="ctr" fontAlgn="auto">
              <a:spcBef>
                <a:spcPts val="0"/>
              </a:spcBef>
              <a:spcAft>
                <a:spcPts val="0"/>
              </a:spcAft>
              <a:defRPr/>
            </a:pPr>
            <a:r>
              <a:rPr lang="hu-HU" sz="2800" u="sng" dirty="0" err="1" smtClean="0">
                <a:solidFill>
                  <a:srgbClr val="FF4747"/>
                </a:solidFill>
                <a:effectLst>
                  <a:outerShdw blurRad="38100" dist="38100" dir="2700000" algn="tl">
                    <a:srgbClr val="000000"/>
                  </a:outerShdw>
                </a:effectLst>
              </a:rPr>
              <a:t>LittleBig</a:t>
            </a:r>
            <a:r>
              <a:rPr lang="hu-HU" sz="2800" u="sng" dirty="0" smtClean="0">
                <a:solidFill>
                  <a:srgbClr val="FF4747"/>
                </a:solidFill>
                <a:effectLst>
                  <a:outerShdw blurRad="38100" dist="38100" dir="2700000" algn="tl">
                    <a:srgbClr val="000000"/>
                  </a:outerShdw>
                </a:effectLst>
              </a:rPr>
              <a:t> </a:t>
            </a:r>
            <a:r>
              <a:rPr lang="hu-HU" sz="2800" u="sng" dirty="0" err="1" smtClean="0">
                <a:solidFill>
                  <a:srgbClr val="FF4747"/>
                </a:solidFill>
                <a:effectLst>
                  <a:outerShdw blurRad="38100" dist="38100" dir="2700000" algn="tl">
                    <a:srgbClr val="000000"/>
                  </a:outerShdw>
                </a:effectLst>
              </a:rPr>
              <a:t>Social</a:t>
            </a:r>
            <a:r>
              <a:rPr lang="hu-HU" sz="2800" u="sng" dirty="0" smtClean="0">
                <a:solidFill>
                  <a:srgbClr val="FF4747"/>
                </a:solidFill>
                <a:effectLst>
                  <a:outerShdw blurRad="38100" dist="38100" dir="2700000" algn="tl">
                    <a:srgbClr val="000000"/>
                  </a:outerShdw>
                </a:effectLst>
              </a:rPr>
              <a:t> </a:t>
            </a:r>
            <a:r>
              <a:rPr lang="hu-HU" sz="2800" dirty="0" smtClean="0">
                <a:solidFill>
                  <a:srgbClr val="FF4747"/>
                </a:solidFill>
                <a:effectLst>
                  <a:outerShdw blurRad="38100" dist="38100" dir="2700000" algn="tl">
                    <a:srgbClr val="000000"/>
                  </a:outerShdw>
                </a:effectLst>
              </a:rPr>
              <a:t>Media </a:t>
            </a:r>
            <a:endParaRPr lang="hu-HU" sz="2800" dirty="0">
              <a:solidFill>
                <a:srgbClr val="FF4747"/>
              </a:solidFill>
              <a:effectLst>
                <a:outerShdw blurRad="38100" dist="38100" dir="2700000" algn="tl">
                  <a:srgbClr val="000000"/>
                </a:outerShdw>
              </a:effectLst>
            </a:endParaRPr>
          </a:p>
          <a:p>
            <a:pPr algn="ctr" fontAlgn="auto">
              <a:spcBef>
                <a:spcPts val="0"/>
              </a:spcBef>
              <a:spcAft>
                <a:spcPts val="0"/>
              </a:spcAft>
              <a:defRPr/>
            </a:pPr>
            <a:r>
              <a:rPr lang="hu-HU" sz="3200" dirty="0" smtClean="0">
                <a:solidFill>
                  <a:srgbClr val="FFCC66"/>
                </a:solidFill>
                <a:latin typeface="Arial Narrow"/>
              </a:rPr>
              <a:t>Free &amp; </a:t>
            </a:r>
            <a:r>
              <a:rPr lang="hu-HU" sz="3200" dirty="0" err="1" smtClean="0">
                <a:solidFill>
                  <a:srgbClr val="FFCC66"/>
                </a:solidFill>
                <a:latin typeface="Arial Narrow"/>
              </a:rPr>
              <a:t>open</a:t>
            </a:r>
            <a:r>
              <a:rPr lang="hu-HU" sz="3200" dirty="0" smtClean="0">
                <a:solidFill>
                  <a:srgbClr val="FFCC66"/>
                </a:solidFill>
                <a:latin typeface="Arial Narrow"/>
              </a:rPr>
              <a:t>, mobile</a:t>
            </a:r>
          </a:p>
          <a:p>
            <a:pPr algn="ctr" fontAlgn="auto">
              <a:spcBef>
                <a:spcPts val="0"/>
              </a:spcBef>
              <a:spcAft>
                <a:spcPts val="0"/>
              </a:spcAft>
              <a:defRPr/>
            </a:pPr>
            <a:r>
              <a:rPr lang="hu-HU" sz="3200" dirty="0" err="1" smtClean="0">
                <a:solidFill>
                  <a:srgbClr val="FFCC66"/>
                </a:solidFill>
                <a:latin typeface="Arial Narrow"/>
              </a:rPr>
              <a:t>„without Gatekeepers” </a:t>
            </a:r>
          </a:p>
        </p:txBody>
      </p:sp>
      <p:cxnSp>
        <p:nvCxnSpPr>
          <p:cNvPr id="14" name="Egyenes összekötő 13"/>
          <p:cNvCxnSpPr/>
          <p:nvPr/>
        </p:nvCxnSpPr>
        <p:spPr bwMode="auto">
          <a:xfrm>
            <a:off x="3429000" y="1988655"/>
            <a:ext cx="838200" cy="830745"/>
          </a:xfrm>
          <a:prstGeom prst="line">
            <a:avLst/>
          </a:prstGeom>
          <a:solidFill>
            <a:schemeClr val="tx1">
              <a:alpha val="50999"/>
            </a:schemeClr>
          </a:solidFill>
          <a:ln w="57150" cap="flat" cmpd="sng" algn="ctr">
            <a:solidFill>
              <a:srgbClr val="EA9D64"/>
            </a:solidFill>
            <a:prstDash val="solid"/>
            <a:round/>
            <a:headEnd type="none" w="med" len="med"/>
            <a:tailEnd type="none" w="med" len="med"/>
          </a:ln>
          <a:effectLst>
            <a:outerShdw dist="107763" dir="13500000" algn="ctr" rotWithShape="0">
              <a:schemeClr val="bg2">
                <a:alpha val="50000"/>
              </a:schemeClr>
            </a:outerShdw>
          </a:effectLst>
        </p:spPr>
      </p:cxnSp>
      <p:cxnSp>
        <p:nvCxnSpPr>
          <p:cNvPr id="17" name="Egyenes összekötő 16"/>
          <p:cNvCxnSpPr/>
          <p:nvPr/>
        </p:nvCxnSpPr>
        <p:spPr bwMode="auto">
          <a:xfrm rot="16200000" flipV="1">
            <a:off x="3710766" y="3481509"/>
            <a:ext cx="1293489" cy="23018"/>
          </a:xfrm>
          <a:prstGeom prst="line">
            <a:avLst/>
          </a:prstGeom>
          <a:solidFill>
            <a:schemeClr val="tx1">
              <a:alpha val="50999"/>
            </a:schemeClr>
          </a:solidFill>
          <a:ln w="57150" cap="flat" cmpd="sng" algn="ctr">
            <a:solidFill>
              <a:srgbClr val="EA9D64"/>
            </a:solidFill>
            <a:prstDash val="solid"/>
            <a:round/>
            <a:headEnd type="none" w="med" len="med"/>
            <a:tailEnd type="none" w="med" len="med"/>
          </a:ln>
          <a:effectLst>
            <a:outerShdw dist="107763" dir="13500000" algn="ctr" rotWithShape="0">
              <a:schemeClr val="bg2">
                <a:alpha val="50000"/>
              </a:schemeClr>
            </a:outerShdw>
          </a:effectLst>
        </p:spPr>
      </p:cxnSp>
      <p:sp>
        <p:nvSpPr>
          <p:cNvPr id="53260" name="Téglalap 18"/>
          <p:cNvSpPr>
            <a:spLocks noChangeArrowheads="1"/>
          </p:cNvSpPr>
          <p:nvPr/>
        </p:nvSpPr>
        <p:spPr bwMode="auto">
          <a:xfrm>
            <a:off x="2454758" y="5995473"/>
            <a:ext cx="1223863" cy="830997"/>
          </a:xfrm>
          <a:prstGeom prst="rect">
            <a:avLst/>
          </a:prstGeom>
          <a:solidFill>
            <a:schemeClr val="accent6">
              <a:lumMod val="75000"/>
            </a:schemeClr>
          </a:solidFill>
          <a:ln w="9525">
            <a:noFill/>
            <a:miter lim="800000"/>
            <a:headEnd/>
            <a:tailEnd/>
          </a:ln>
        </p:spPr>
        <p:txBody>
          <a:bodyPr wrap="square">
            <a:spAutoFit/>
          </a:bodyPr>
          <a:lstStyle/>
          <a:p>
            <a:pPr fontAlgn="auto">
              <a:spcBef>
                <a:spcPts val="0"/>
              </a:spcBef>
              <a:spcAft>
                <a:spcPts val="0"/>
              </a:spcAft>
            </a:pPr>
            <a:r>
              <a:rPr lang="hu-HU" sz="2400" b="0" dirty="0" err="1">
                <a:solidFill>
                  <a:srgbClr val="FFFFFF"/>
                </a:solidFill>
                <a:latin typeface="Arial Narrow" pitchFamily="34" charset="0"/>
              </a:rPr>
              <a:t>Bowman</a:t>
            </a:r>
            <a:r>
              <a:rPr lang="hu-HU" sz="2400" b="0" dirty="0">
                <a:solidFill>
                  <a:srgbClr val="FFFFFF"/>
                </a:solidFill>
                <a:latin typeface="Arial Narrow" pitchFamily="34" charset="0"/>
              </a:rPr>
              <a:t> </a:t>
            </a:r>
            <a:endParaRPr lang="hu-HU" sz="2400" b="0" dirty="0" smtClean="0">
              <a:solidFill>
                <a:srgbClr val="FFFFFF"/>
              </a:solidFill>
              <a:latin typeface="Arial Narrow" pitchFamily="34" charset="0"/>
            </a:endParaRPr>
          </a:p>
          <a:p>
            <a:pPr fontAlgn="auto">
              <a:spcBef>
                <a:spcPts val="0"/>
              </a:spcBef>
              <a:spcAft>
                <a:spcPts val="0"/>
              </a:spcAft>
            </a:pPr>
            <a:r>
              <a:rPr lang="hu-HU" sz="2400" b="0" dirty="0" smtClean="0">
                <a:solidFill>
                  <a:srgbClr val="FFFFFF"/>
                </a:solidFill>
                <a:latin typeface="Arial Narrow" pitchFamily="34" charset="0"/>
              </a:rPr>
              <a:t>&amp; Willis </a:t>
            </a:r>
            <a:endParaRPr lang="hu-HU" sz="2400" b="0" dirty="0">
              <a:solidFill>
                <a:srgbClr val="FFFFFF"/>
              </a:solidFill>
              <a:latin typeface="Arial Narrow" pitchFamily="34" charset="0"/>
            </a:endParaRPr>
          </a:p>
        </p:txBody>
      </p:sp>
      <p:cxnSp>
        <p:nvCxnSpPr>
          <p:cNvPr id="20" name="Egyenes összekötő 19"/>
          <p:cNvCxnSpPr/>
          <p:nvPr/>
        </p:nvCxnSpPr>
        <p:spPr bwMode="auto">
          <a:xfrm rot="5400000">
            <a:off x="4367377" y="2036708"/>
            <a:ext cx="853966" cy="711419"/>
          </a:xfrm>
          <a:prstGeom prst="line">
            <a:avLst/>
          </a:prstGeom>
          <a:solidFill>
            <a:schemeClr val="tx1">
              <a:alpha val="50999"/>
            </a:schemeClr>
          </a:solidFill>
          <a:ln w="57150" cap="flat" cmpd="sng" algn="ctr">
            <a:solidFill>
              <a:srgbClr val="EA9D64"/>
            </a:solidFill>
            <a:prstDash val="solid"/>
            <a:round/>
            <a:headEnd type="none" w="med" len="med"/>
            <a:tailEnd type="none" w="med" len="med"/>
          </a:ln>
          <a:effectLst>
            <a:outerShdw dist="107763" dir="13500000" algn="ctr" rotWithShape="0">
              <a:schemeClr val="bg2">
                <a:alpha val="50000"/>
              </a:schemeClr>
            </a:outerShdw>
          </a:effectLst>
        </p:spPr>
      </p:cxnSp>
      <p:sp>
        <p:nvSpPr>
          <p:cNvPr id="19" name="Szövegdoboz 18"/>
          <p:cNvSpPr txBox="1"/>
          <p:nvPr/>
        </p:nvSpPr>
        <p:spPr>
          <a:xfrm>
            <a:off x="5143500" y="1404392"/>
            <a:ext cx="3524250" cy="523220"/>
          </a:xfrm>
          <a:prstGeom prst="rect">
            <a:avLst/>
          </a:prstGeom>
          <a:noFill/>
        </p:spPr>
        <p:txBody>
          <a:bodyPr wrap="square" rtlCol="0">
            <a:spAutoFit/>
          </a:bodyPr>
          <a:lstStyle/>
          <a:p>
            <a:pPr fontAlgn="auto">
              <a:spcBef>
                <a:spcPts val="0"/>
              </a:spcBef>
              <a:spcAft>
                <a:spcPts val="0"/>
              </a:spcAft>
            </a:pPr>
            <a:r>
              <a:rPr lang="hu-HU" sz="2800" u="sng" dirty="0" smtClean="0">
                <a:solidFill>
                  <a:srgbClr val="FFFFFF"/>
                </a:solidFill>
                <a:latin typeface="Arial Narrow"/>
              </a:rPr>
              <a:t>SOCIAL</a:t>
            </a:r>
            <a:r>
              <a:rPr lang="hu-HU" sz="2800" dirty="0" smtClean="0">
                <a:solidFill>
                  <a:srgbClr val="FFFFFF"/>
                </a:solidFill>
                <a:latin typeface="Arial Narrow"/>
              </a:rPr>
              <a:t>  (</a:t>
            </a:r>
            <a:r>
              <a:rPr lang="hu-HU" sz="2800" b="0" dirty="0" smtClean="0">
                <a:solidFill>
                  <a:schemeClr val="bg1"/>
                </a:solidFill>
              </a:rPr>
              <a:t>Web 2.0)</a:t>
            </a:r>
            <a:endParaRPr lang="hu-HU" sz="2800" dirty="0" smtClean="0">
              <a:solidFill>
                <a:schemeClr val="bg1"/>
              </a:solidFill>
              <a:latin typeface="Arial Narrow"/>
            </a:endParaRPr>
          </a:p>
        </p:txBody>
      </p:sp>
      <p:sp>
        <p:nvSpPr>
          <p:cNvPr id="24" name="Téglalap 23"/>
          <p:cNvSpPr/>
          <p:nvPr/>
        </p:nvSpPr>
        <p:spPr>
          <a:xfrm>
            <a:off x="1491694" y="4864428"/>
            <a:ext cx="902811" cy="523220"/>
          </a:xfrm>
          <a:prstGeom prst="rect">
            <a:avLst/>
          </a:prstGeom>
        </p:spPr>
        <p:txBody>
          <a:bodyPr wrap="none">
            <a:spAutoFit/>
          </a:bodyPr>
          <a:lstStyle/>
          <a:p>
            <a:pPr marL="342900" lvl="0" indent="-342900">
              <a:spcBef>
                <a:spcPct val="20000"/>
              </a:spcBef>
              <a:defRPr/>
            </a:pPr>
            <a:r>
              <a:rPr lang="hu-HU" sz="2800" kern="0" dirty="0" smtClean="0">
                <a:solidFill>
                  <a:srgbClr val="FFFFFF"/>
                </a:solidFill>
                <a:latin typeface="Arial Narrow"/>
              </a:rPr>
              <a:t>[1:n ]</a:t>
            </a:r>
          </a:p>
        </p:txBody>
      </p:sp>
      <p:sp>
        <p:nvSpPr>
          <p:cNvPr id="22" name="Téglalap 21"/>
          <p:cNvSpPr/>
          <p:nvPr/>
        </p:nvSpPr>
        <p:spPr>
          <a:xfrm>
            <a:off x="5810934" y="2082284"/>
            <a:ext cx="1736373" cy="523220"/>
          </a:xfrm>
          <a:prstGeom prst="rect">
            <a:avLst/>
          </a:prstGeom>
        </p:spPr>
        <p:txBody>
          <a:bodyPr wrap="none">
            <a:spAutoFit/>
          </a:bodyPr>
          <a:lstStyle/>
          <a:p>
            <a:pPr lvl="0" fontAlgn="auto">
              <a:spcBef>
                <a:spcPts val="0"/>
              </a:spcBef>
              <a:spcAft>
                <a:spcPts val="0"/>
              </a:spcAft>
            </a:pPr>
            <a:r>
              <a:rPr lang="hu-HU" sz="2800" dirty="0" smtClean="0">
                <a:solidFill>
                  <a:srgbClr val="FFFFFF"/>
                </a:solidFill>
                <a:effectLst>
                  <a:outerShdw blurRad="38100" dist="38100" dir="2700000" algn="tl">
                    <a:srgbClr val="000000"/>
                  </a:outerShdw>
                </a:effectLst>
                <a:latin typeface="Arial Narrow"/>
              </a:rPr>
              <a:t>[</a:t>
            </a:r>
            <a:r>
              <a:rPr lang="hu-HU" sz="2800" dirty="0" smtClean="0">
                <a:solidFill>
                  <a:srgbClr val="FFFFFF"/>
                </a:solidFill>
                <a:latin typeface="Arial Narrow"/>
              </a:rPr>
              <a:t>p2p &amp; n:n]</a:t>
            </a:r>
            <a:endParaRPr lang="hu-HU" sz="2800" dirty="0">
              <a:solidFill>
                <a:srgbClr val="33CC33"/>
              </a:solidFill>
              <a:effectLst>
                <a:outerShdw blurRad="38100" dist="38100" dir="2700000" algn="tl">
                  <a:srgbClr val="000000"/>
                </a:outerShdw>
              </a:effectLst>
              <a:latin typeface="Arial Narrow"/>
            </a:endParaRPr>
          </a:p>
        </p:txBody>
      </p:sp>
      <p:sp>
        <p:nvSpPr>
          <p:cNvPr id="23" name="Téglalap 22"/>
          <p:cNvSpPr/>
          <p:nvPr/>
        </p:nvSpPr>
        <p:spPr>
          <a:xfrm rot="16200000">
            <a:off x="3358583" y="4931049"/>
            <a:ext cx="1960793" cy="584775"/>
          </a:xfrm>
          <a:prstGeom prst="rect">
            <a:avLst/>
          </a:prstGeom>
        </p:spPr>
        <p:txBody>
          <a:bodyPr wrap="none">
            <a:spAutoFit/>
          </a:bodyPr>
          <a:lstStyle/>
          <a:p>
            <a:pPr fontAlgn="auto">
              <a:spcBef>
                <a:spcPts val="0"/>
              </a:spcBef>
              <a:spcAft>
                <a:spcPts val="0"/>
              </a:spcAft>
            </a:pPr>
            <a:r>
              <a:rPr lang="hu-HU" sz="3200" dirty="0" err="1" smtClean="0">
                <a:solidFill>
                  <a:srgbClr val="FFCC66"/>
                </a:solidFill>
                <a:latin typeface="Arial Narrow"/>
              </a:rPr>
              <a:t>Generation</a:t>
            </a:r>
            <a:endParaRPr lang="hu-HU" sz="3200" dirty="0">
              <a:solidFill>
                <a:srgbClr val="FFCC66"/>
              </a:solidFill>
              <a:latin typeface="Arial Narrow"/>
            </a:endParaRPr>
          </a:p>
        </p:txBody>
      </p:sp>
      <p:pic>
        <p:nvPicPr>
          <p:cNvPr id="18" name="Picture 2" descr="http://upload.wikimedia.org/wikibooks/en/9/92/Web2.0_tool.jpg"/>
          <p:cNvPicPr>
            <a:picLocks noChangeAspect="1" noChangeArrowheads="1"/>
          </p:cNvPicPr>
          <p:nvPr/>
        </p:nvPicPr>
        <p:blipFill>
          <a:blip r:embed="rId3" cstate="print"/>
          <a:srcRect/>
          <a:stretch>
            <a:fillRect/>
          </a:stretch>
        </p:blipFill>
        <p:spPr bwMode="auto">
          <a:xfrm>
            <a:off x="4866290" y="2900856"/>
            <a:ext cx="3839777" cy="1680341"/>
          </a:xfrm>
          <a:prstGeom prst="rect">
            <a:avLst/>
          </a:prstGeom>
          <a:noFill/>
          <a:ln w="9525">
            <a:noFill/>
            <a:miter lim="800000"/>
            <a:headEnd/>
            <a:tailEnd/>
          </a:ln>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0" fill="hold"/>
                                        <p:tgtEl>
                                          <p:spTgt spid="23"/>
                                        </p:tgtEl>
                                        <p:attrNameLst>
                                          <p:attrName>ppt_x</p:attrName>
                                        </p:attrNameLst>
                                      </p:cBhvr>
                                      <p:tavLst>
                                        <p:tav tm="0">
                                          <p:val>
                                            <p:strVal val="#ppt_x"/>
                                          </p:val>
                                        </p:tav>
                                        <p:tav tm="100000">
                                          <p:val>
                                            <p:strVal val="#ppt_x"/>
                                          </p:val>
                                        </p:tav>
                                      </p:tavLst>
                                    </p:anim>
                                    <p:anim calcmode="lin" valueType="num">
                                      <p:cBhvr additive="base">
                                        <p:cTn id="8"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2756" y="128850"/>
            <a:ext cx="8530244" cy="1255728"/>
          </a:xfrm>
        </p:spPr>
        <p:txBody>
          <a:bodyPr/>
          <a:lstStyle/>
          <a:p>
            <a:pPr algn="ctr">
              <a:defRPr/>
            </a:pPr>
            <a:r>
              <a:rPr lang="en-US"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 grouping of media in the post-modern era </a:t>
            </a:r>
          </a:p>
        </p:txBody>
      </p:sp>
      <p:sp>
        <p:nvSpPr>
          <p:cNvPr id="3" name="Tartalom helye 2"/>
          <p:cNvSpPr>
            <a:spLocks noGrp="1"/>
          </p:cNvSpPr>
          <p:nvPr>
            <p:ph sz="half" idx="1"/>
          </p:nvPr>
        </p:nvSpPr>
        <p:spPr>
          <a:xfrm>
            <a:off x="0" y="1261245"/>
            <a:ext cx="5000625" cy="5601669"/>
          </a:xfrm>
        </p:spPr>
        <p:txBody>
          <a:bodyPr/>
          <a:lstStyle/>
          <a:p>
            <a:pPr>
              <a:lnSpc>
                <a:spcPct val="150000"/>
              </a:lnSpc>
              <a:spcBef>
                <a:spcPts val="600"/>
              </a:spcBef>
              <a:buFont typeface="Wingdings 2" pitchFamily="18" charset="2"/>
              <a:buNone/>
              <a:defRPr/>
            </a:pPr>
            <a:r>
              <a:rPr lang="hu-HU" sz="2400" b="1" i="1" dirty="0" smtClean="0"/>
              <a:t>I. 1870s -1980s → </a:t>
            </a:r>
            <a:r>
              <a:rPr lang="hu-HU" b="1" kern="1200" dirty="0" err="1" smtClean="0">
                <a:solidFill>
                  <a:srgbClr val="FF4747"/>
                </a:solidFill>
                <a:latin typeface="Arial" pitchFamily="34" charset="0"/>
              </a:rPr>
              <a:t>Mass</a:t>
            </a:r>
            <a:r>
              <a:rPr lang="hu-HU" sz="2400" b="1" i="1" dirty="0" smtClean="0">
                <a:solidFill>
                  <a:srgbClr val="33CC33"/>
                </a:solidFill>
              </a:rPr>
              <a:t> </a:t>
            </a:r>
            <a:r>
              <a:rPr lang="hu-HU" b="1" kern="1200" dirty="0" err="1" smtClean="0">
                <a:solidFill>
                  <a:srgbClr val="FF4747"/>
                </a:solidFill>
                <a:latin typeface="Arial" pitchFamily="34" charset="0"/>
              </a:rPr>
              <a:t>media</a:t>
            </a:r>
            <a:r>
              <a:rPr lang="hu-HU" sz="2400" b="1" i="1" dirty="0" smtClean="0">
                <a:solidFill>
                  <a:srgbClr val="33CC33"/>
                </a:solidFill>
              </a:rPr>
              <a:t> </a:t>
            </a:r>
            <a:r>
              <a:rPr lang="hu-HU" sz="2400" b="1" i="1" dirty="0" smtClean="0"/>
              <a:t>(</a:t>
            </a:r>
            <a:r>
              <a:rPr lang="hu-HU" sz="2400" b="1" i="1" dirty="0" err="1" smtClean="0"/>
              <a:t>Newspapers</a:t>
            </a:r>
            <a:r>
              <a:rPr lang="hu-HU" sz="2400" b="1" i="1" dirty="0" smtClean="0"/>
              <a:t>, </a:t>
            </a:r>
            <a:r>
              <a:rPr lang="hu-HU" sz="2400" b="1" i="1" dirty="0" err="1" smtClean="0"/>
              <a:t>broadcast</a:t>
            </a:r>
            <a:r>
              <a:rPr lang="hu-HU" sz="2400" b="1" i="1" dirty="0" smtClean="0"/>
              <a:t>)</a:t>
            </a:r>
          </a:p>
          <a:p>
            <a:pPr>
              <a:lnSpc>
                <a:spcPct val="150000"/>
              </a:lnSpc>
              <a:spcBef>
                <a:spcPts val="600"/>
              </a:spcBef>
              <a:buFont typeface="Wingdings 2" pitchFamily="18" charset="2"/>
              <a:buNone/>
              <a:defRPr/>
            </a:pPr>
            <a:r>
              <a:rPr lang="hu-HU" sz="2400" b="1" i="1" dirty="0" smtClean="0"/>
              <a:t>II. 1990s →</a:t>
            </a:r>
            <a:r>
              <a:rPr lang="hu-HU" b="1" kern="1200" dirty="0" err="1" smtClean="0">
                <a:solidFill>
                  <a:srgbClr val="FF4747"/>
                </a:solidFill>
                <a:latin typeface="Arial" pitchFamily="34" charset="0"/>
              </a:rPr>
              <a:t>Masses</a:t>
            </a:r>
            <a:r>
              <a:rPr lang="hu-HU" b="1" kern="1200" dirty="0" smtClean="0">
                <a:solidFill>
                  <a:srgbClr val="FF4747"/>
                </a:solidFill>
                <a:latin typeface="Arial" pitchFamily="34" charset="0"/>
              </a:rPr>
              <a:t> of </a:t>
            </a:r>
            <a:r>
              <a:rPr lang="hu-HU" b="1" kern="1200" dirty="0" err="1" smtClean="0">
                <a:solidFill>
                  <a:srgbClr val="FF4747"/>
                </a:solidFill>
                <a:latin typeface="Arial" pitchFamily="34" charset="0"/>
              </a:rPr>
              <a:t>media</a:t>
            </a:r>
            <a:r>
              <a:rPr lang="hu-HU" b="1" kern="1200" dirty="0" smtClean="0">
                <a:solidFill>
                  <a:srgbClr val="FF4747"/>
                </a:solidFill>
                <a:latin typeface="Arial" pitchFamily="34" charset="0"/>
              </a:rPr>
              <a:t> </a:t>
            </a:r>
            <a:r>
              <a:rPr lang="hu-HU" sz="2400" b="1" i="1" dirty="0" smtClean="0">
                <a:solidFill>
                  <a:srgbClr val="33CC33"/>
                </a:solidFill>
              </a:rPr>
              <a:t/>
            </a:r>
            <a:br>
              <a:rPr lang="hu-HU" sz="2400" b="1" i="1" dirty="0" smtClean="0">
                <a:solidFill>
                  <a:srgbClr val="33CC33"/>
                </a:solidFill>
              </a:rPr>
            </a:br>
            <a:r>
              <a:rPr lang="hu-HU" sz="2400" b="1" i="1" dirty="0" smtClean="0"/>
              <a:t>(Digital </a:t>
            </a:r>
            <a:r>
              <a:rPr lang="hu-HU" sz="2400" b="1" i="1" dirty="0" err="1" smtClean="0"/>
              <a:t>channels</a:t>
            </a:r>
            <a:r>
              <a:rPr lang="hu-HU" sz="2400" b="1" i="1" dirty="0" smtClean="0"/>
              <a:t>)</a:t>
            </a:r>
          </a:p>
          <a:p>
            <a:pPr>
              <a:lnSpc>
                <a:spcPct val="150000"/>
              </a:lnSpc>
              <a:spcBef>
                <a:spcPts val="600"/>
              </a:spcBef>
              <a:buFont typeface="Wingdings 2" pitchFamily="18" charset="2"/>
              <a:buNone/>
              <a:defRPr/>
            </a:pPr>
            <a:r>
              <a:rPr lang="hu-HU" sz="2400" b="1" i="1" dirty="0" smtClean="0"/>
              <a:t>III. 2000s – →</a:t>
            </a:r>
            <a:r>
              <a:rPr lang="hu-HU" b="1" kern="1200" dirty="0" err="1" smtClean="0">
                <a:solidFill>
                  <a:srgbClr val="FF4747"/>
                </a:solidFill>
                <a:latin typeface="Arial" pitchFamily="34" charset="0"/>
              </a:rPr>
              <a:t>Me</a:t>
            </a:r>
            <a:r>
              <a:rPr lang="hu-HU" sz="2400" b="1" i="1" dirty="0" smtClean="0">
                <a:solidFill>
                  <a:srgbClr val="33CC33"/>
                </a:solidFill>
              </a:rPr>
              <a:t> </a:t>
            </a:r>
            <a:r>
              <a:rPr lang="hu-HU" b="1" kern="1200" dirty="0" err="1" smtClean="0">
                <a:solidFill>
                  <a:srgbClr val="FF4747"/>
                </a:solidFill>
                <a:latin typeface="Arial" pitchFamily="34" charset="0"/>
              </a:rPr>
              <a:t>media</a:t>
            </a:r>
            <a:r>
              <a:rPr lang="hu-HU" sz="2400" b="1" i="1" dirty="0" smtClean="0">
                <a:solidFill>
                  <a:srgbClr val="33CC33"/>
                </a:solidFill>
              </a:rPr>
              <a:t> </a:t>
            </a:r>
            <a:br>
              <a:rPr lang="hu-HU" sz="2400" b="1" i="1" dirty="0" smtClean="0">
                <a:solidFill>
                  <a:srgbClr val="33CC33"/>
                </a:solidFill>
              </a:rPr>
            </a:br>
            <a:r>
              <a:rPr lang="hu-HU" sz="2400" b="1" i="1" dirty="0" smtClean="0"/>
              <a:t>(</a:t>
            </a:r>
            <a:r>
              <a:rPr lang="hu-HU" sz="2400" b="1" i="1" dirty="0" err="1" smtClean="0"/>
              <a:t>webBlogs</a:t>
            </a:r>
            <a:r>
              <a:rPr lang="hu-HU" sz="2400" b="1" i="1" dirty="0" smtClean="0"/>
              <a:t>, </a:t>
            </a:r>
            <a:r>
              <a:rPr lang="hu-HU" sz="2400" b="1" i="1" dirty="0" err="1" smtClean="0"/>
              <a:t>pers</a:t>
            </a:r>
            <a:r>
              <a:rPr lang="hu-HU" sz="2400" b="1" i="1" dirty="0" smtClean="0"/>
              <a:t>. </a:t>
            </a:r>
            <a:r>
              <a:rPr lang="hu-HU" sz="2400" b="1" i="1" dirty="0" err="1" smtClean="0"/>
              <a:t>publ</a:t>
            </a:r>
            <a:r>
              <a:rPr lang="hu-HU" sz="2400" b="1" i="1" dirty="0" smtClean="0"/>
              <a:t>.)</a:t>
            </a:r>
          </a:p>
          <a:p>
            <a:pPr>
              <a:lnSpc>
                <a:spcPct val="150000"/>
              </a:lnSpc>
              <a:spcBef>
                <a:spcPts val="600"/>
              </a:spcBef>
              <a:buFont typeface="Wingdings 2" pitchFamily="18" charset="2"/>
              <a:buNone/>
              <a:defRPr/>
            </a:pPr>
            <a:r>
              <a:rPr lang="hu-HU" sz="2400" b="1" i="1" dirty="0" smtClean="0"/>
              <a:t>IV. 2004s – → </a:t>
            </a:r>
            <a:r>
              <a:rPr lang="hu-HU" b="1" kern="1200" dirty="0" err="1" smtClean="0">
                <a:solidFill>
                  <a:srgbClr val="FF4747"/>
                </a:solidFill>
                <a:latin typeface="Arial" pitchFamily="34" charset="0"/>
              </a:rPr>
              <a:t>We</a:t>
            </a:r>
            <a:r>
              <a:rPr lang="hu-HU" b="1" kern="1200" dirty="0" smtClean="0">
                <a:solidFill>
                  <a:srgbClr val="FF4747"/>
                </a:solidFill>
                <a:latin typeface="Arial" pitchFamily="34" charset="0"/>
              </a:rPr>
              <a:t> </a:t>
            </a:r>
            <a:r>
              <a:rPr lang="hu-HU" b="1" kern="1200" dirty="0" err="1" smtClean="0">
                <a:solidFill>
                  <a:srgbClr val="FF4747"/>
                </a:solidFill>
                <a:latin typeface="Arial" pitchFamily="34" charset="0"/>
              </a:rPr>
              <a:t>media</a:t>
            </a:r>
            <a:r>
              <a:rPr lang="hu-HU" b="1" kern="1200" dirty="0" smtClean="0">
                <a:solidFill>
                  <a:srgbClr val="FF4747"/>
                </a:solidFill>
                <a:latin typeface="Arial" pitchFamily="34" charset="0"/>
              </a:rPr>
              <a:t> </a:t>
            </a:r>
            <a:r>
              <a:rPr lang="hu-HU" sz="2000" b="1" i="1" dirty="0" smtClean="0"/>
              <a:t>(</a:t>
            </a:r>
            <a:r>
              <a:rPr lang="hu-HU" sz="2000" b="1" i="1" dirty="0" err="1" smtClean="0"/>
              <a:t>participatory</a:t>
            </a:r>
            <a:r>
              <a:rPr lang="hu-HU" sz="2000" b="1" i="1" dirty="0" smtClean="0"/>
              <a:t>, </a:t>
            </a:r>
            <a:r>
              <a:rPr lang="hu-HU" sz="2000" b="1" i="1" dirty="0" err="1" smtClean="0"/>
              <a:t>citizen</a:t>
            </a:r>
            <a:r>
              <a:rPr lang="hu-HU" sz="2000" b="1" i="1" dirty="0" smtClean="0"/>
              <a:t> </a:t>
            </a:r>
            <a:r>
              <a:rPr lang="hu-HU" sz="2000" b="1" i="1" dirty="0" err="1" smtClean="0"/>
              <a:t>journalism</a:t>
            </a:r>
            <a:r>
              <a:rPr lang="hu-HU" sz="2000" b="1" i="1" dirty="0" smtClean="0"/>
              <a:t>)</a:t>
            </a:r>
          </a:p>
          <a:p>
            <a:pPr algn="ctr">
              <a:lnSpc>
                <a:spcPct val="150000"/>
              </a:lnSpc>
              <a:spcBef>
                <a:spcPts val="600"/>
              </a:spcBef>
              <a:buFont typeface="Wingdings 2" pitchFamily="18" charset="2"/>
              <a:buNone/>
              <a:defRPr/>
            </a:pPr>
            <a:r>
              <a:rPr lang="hu-HU" sz="2400" b="1" kern="1200" dirty="0" err="1" smtClean="0">
                <a:solidFill>
                  <a:srgbClr val="FF4747"/>
                </a:solidFill>
                <a:latin typeface="Arial" pitchFamily="34" charset="0"/>
              </a:rPr>
              <a:t>Prosumer</a:t>
            </a:r>
            <a:r>
              <a:rPr lang="hu-HU" sz="2400" b="1" kern="1200" dirty="0" smtClean="0">
                <a:solidFill>
                  <a:srgbClr val="FF4747"/>
                </a:solidFill>
                <a:latin typeface="Arial" pitchFamily="34" charset="0"/>
              </a:rPr>
              <a:t>  </a:t>
            </a:r>
            <a:r>
              <a:rPr lang="hu-HU" sz="2400" b="1" kern="1200" dirty="0" err="1" smtClean="0">
                <a:solidFill>
                  <a:srgbClr val="FF4747"/>
                </a:solidFill>
                <a:latin typeface="Arial" pitchFamily="34" charset="0"/>
              </a:rPr>
              <a:t>from</a:t>
            </a:r>
            <a:r>
              <a:rPr lang="hu-HU" sz="2400" b="1" kern="1200" dirty="0" smtClean="0">
                <a:solidFill>
                  <a:srgbClr val="FF4747"/>
                </a:solidFill>
                <a:latin typeface="Arial" pitchFamily="34" charset="0"/>
              </a:rPr>
              <a:t> </a:t>
            </a:r>
            <a:r>
              <a:rPr lang="hu-HU" sz="2400" b="1" kern="1200" dirty="0" err="1" smtClean="0">
                <a:solidFill>
                  <a:srgbClr val="FF4747"/>
                </a:solidFill>
                <a:latin typeface="Arial" pitchFamily="34" charset="0"/>
              </a:rPr>
              <a:t>the</a:t>
            </a:r>
            <a:r>
              <a:rPr lang="hu-HU" sz="2400" b="1" kern="1200" dirty="0" smtClean="0">
                <a:solidFill>
                  <a:srgbClr val="FF4747"/>
                </a:solidFill>
                <a:latin typeface="Arial" pitchFamily="34" charset="0"/>
              </a:rPr>
              <a:t> </a:t>
            </a:r>
            <a:r>
              <a:rPr lang="hu-HU" sz="2400" b="1" kern="1200" dirty="0" err="1" smtClean="0">
                <a:solidFill>
                  <a:srgbClr val="FF4747"/>
                </a:solidFill>
                <a:latin typeface="Arial" pitchFamily="34" charset="0"/>
              </a:rPr>
              <a:t>consumer</a:t>
            </a:r>
            <a:endParaRPr lang="hu-HU" sz="2400" b="1" kern="1200" dirty="0">
              <a:solidFill>
                <a:srgbClr val="FF4747"/>
              </a:solidFill>
              <a:latin typeface="Arial" pitchFamily="34" charset="0"/>
            </a:endParaRPr>
          </a:p>
        </p:txBody>
      </p:sp>
      <p:sp>
        <p:nvSpPr>
          <p:cNvPr id="55299" name="Dia számának helye 4"/>
          <p:cNvSpPr>
            <a:spLocks noGrp="1"/>
          </p:cNvSpPr>
          <p:nvPr>
            <p:ph type="sldNum" sz="quarter" idx="4294967295"/>
          </p:nvPr>
        </p:nvSpPr>
        <p:spPr bwMode="auto">
          <a:xfrm>
            <a:off x="8701088" y="6453188"/>
            <a:ext cx="442912" cy="404812"/>
          </a:xfrm>
          <a:prstGeom prst="rect">
            <a:avLst/>
          </a:prstGeom>
          <a:noFill/>
          <a:ln>
            <a:miter lim="800000"/>
            <a:headEnd/>
            <a:tailEnd/>
          </a:ln>
        </p:spPr>
        <p:txBody>
          <a:bodyPr/>
          <a:lstStyle/>
          <a:p>
            <a:fld id="{E77AAC90-C5ED-42E5-9BFB-5ED8923889E8}" type="slidenum">
              <a:rPr lang="hu-HU"/>
              <a:pPr/>
              <a:t>5</a:t>
            </a:fld>
            <a:endParaRPr lang="hu-HU"/>
          </a:p>
        </p:txBody>
      </p:sp>
      <p:sp>
        <p:nvSpPr>
          <p:cNvPr id="55300" name="Téglalap 8"/>
          <p:cNvSpPr>
            <a:spLocks noChangeArrowheads="1"/>
          </p:cNvSpPr>
          <p:nvPr/>
        </p:nvSpPr>
        <p:spPr bwMode="auto">
          <a:xfrm>
            <a:off x="4930775" y="6453188"/>
            <a:ext cx="3767138" cy="314325"/>
          </a:xfrm>
          <a:prstGeom prst="rect">
            <a:avLst/>
          </a:prstGeom>
          <a:noFill/>
          <a:ln w="9525">
            <a:noFill/>
            <a:miter lim="800000"/>
            <a:headEnd/>
            <a:tailEnd/>
          </a:ln>
        </p:spPr>
        <p:txBody>
          <a:bodyPr>
            <a:spAutoFit/>
          </a:bodyPr>
          <a:lstStyle/>
          <a:p>
            <a:pPr>
              <a:spcBef>
                <a:spcPct val="15000"/>
              </a:spcBef>
            </a:pPr>
            <a:r>
              <a:rPr lang="hu-HU" sz="1600" i="1">
                <a:solidFill>
                  <a:srgbClr val="33CC33"/>
                </a:solidFill>
                <a:latin typeface="Times New Roman" pitchFamily="18" charset="0"/>
              </a:rPr>
              <a:t>Source: Richard Bailey: New-media</a:t>
            </a:r>
          </a:p>
        </p:txBody>
      </p:sp>
      <p:pic>
        <p:nvPicPr>
          <p:cNvPr id="55301" name="Kép 15" descr="compare1.gif"/>
          <p:cNvPicPr>
            <a:picLocks noChangeAspect="1"/>
          </p:cNvPicPr>
          <p:nvPr/>
        </p:nvPicPr>
        <p:blipFill>
          <a:blip r:embed="rId3" cstate="print"/>
          <a:srcRect t="57028"/>
          <a:stretch>
            <a:fillRect/>
          </a:stretch>
        </p:blipFill>
        <p:spPr bwMode="auto">
          <a:xfrm>
            <a:off x="4855778" y="3813301"/>
            <a:ext cx="4078014" cy="1891789"/>
          </a:xfrm>
          <a:prstGeom prst="rect">
            <a:avLst/>
          </a:prstGeom>
          <a:noFill/>
          <a:ln w="9525">
            <a:noFill/>
            <a:miter lim="800000"/>
            <a:headEnd/>
            <a:tailEnd/>
          </a:ln>
        </p:spPr>
      </p:pic>
      <p:pic>
        <p:nvPicPr>
          <p:cNvPr id="55302" name="Kép 6" descr="compare1.gif"/>
          <p:cNvPicPr>
            <a:picLocks noChangeAspect="1"/>
          </p:cNvPicPr>
          <p:nvPr/>
        </p:nvPicPr>
        <p:blipFill>
          <a:blip r:embed="rId3" cstate="print"/>
          <a:srcRect t="13409" b="51695"/>
          <a:stretch>
            <a:fillRect/>
          </a:stretch>
        </p:blipFill>
        <p:spPr bwMode="auto">
          <a:xfrm>
            <a:off x="4908333" y="2095259"/>
            <a:ext cx="4004441" cy="1508475"/>
          </a:xfrm>
          <a:prstGeom prst="rect">
            <a:avLst/>
          </a:prstGeom>
          <a:noFill/>
          <a:ln w="9525">
            <a:noFill/>
            <a:miter lim="800000"/>
            <a:headEnd/>
            <a:tailEnd/>
          </a:ln>
        </p:spPr>
      </p:pic>
      <p:pic>
        <p:nvPicPr>
          <p:cNvPr id="19458" name="Picture 2" descr="http://darmano.typepad.com/logic_emotion/images/2007/12/17/people_jaffe.gif"/>
          <p:cNvPicPr>
            <a:picLocks noChangeAspect="1" noChangeArrowheads="1"/>
          </p:cNvPicPr>
          <p:nvPr/>
        </p:nvPicPr>
        <p:blipFill>
          <a:blip r:embed="rId4" cstate="print"/>
          <a:srcRect/>
          <a:stretch>
            <a:fillRect/>
          </a:stretch>
        </p:blipFill>
        <p:spPr bwMode="auto">
          <a:xfrm>
            <a:off x="4840341" y="1751439"/>
            <a:ext cx="4103961" cy="4605077"/>
          </a:xfrm>
          <a:prstGeom prst="rect">
            <a:avLst/>
          </a:prstGeom>
          <a:noFill/>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a:xfrm>
            <a:off x="0" y="274638"/>
            <a:ext cx="9144000" cy="590931"/>
          </a:xfrm>
        </p:spPr>
        <p:txBody>
          <a:bodyPr/>
          <a:lstStyle/>
          <a:p>
            <a:pPr algn="ctr">
              <a:defRPr/>
            </a:pPr>
            <a:r>
              <a:rPr lang="en-GB" sz="36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Digitalisation</a:t>
            </a:r>
            <a:r>
              <a:rPr lang="hu-HU" sz="36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local &amp; </a:t>
            </a:r>
            <a:r>
              <a:rPr lang="hu-HU" sz="36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networked</a:t>
            </a:r>
            <a:r>
              <a:rPr lang="hu-HU" sz="36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a:t>
            </a:r>
            <a:r>
              <a:rPr lang="hu-HU" sz="36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media</a:t>
            </a:r>
            <a:endParaRPr lang="hu-HU" sz="3600"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endParaRPr>
          </a:p>
        </p:txBody>
      </p:sp>
      <p:sp>
        <p:nvSpPr>
          <p:cNvPr id="384003" name="Rectangle 3"/>
          <p:cNvSpPr>
            <a:spLocks noGrp="1" noChangeArrowheads="1"/>
          </p:cNvSpPr>
          <p:nvPr>
            <p:ph type="body" idx="1"/>
          </p:nvPr>
        </p:nvSpPr>
        <p:spPr>
          <a:xfrm>
            <a:off x="377825" y="1049175"/>
            <a:ext cx="4040188" cy="757238"/>
          </a:xfrm>
        </p:spPr>
        <p:txBody>
          <a:bodyPr/>
          <a:lstStyle/>
          <a:p>
            <a:pPr>
              <a:buClr>
                <a:schemeClr val="bg1"/>
              </a:buClr>
              <a:defRPr/>
            </a:pPr>
            <a:r>
              <a:rPr lang="hu-HU" dirty="0" smtClean="0">
                <a:solidFill>
                  <a:schemeClr val="tx2">
                    <a:lumMod val="75000"/>
                  </a:schemeClr>
                </a:solidFill>
              </a:rPr>
              <a:t>N</a:t>
            </a:r>
            <a:r>
              <a:rPr lang="en-GB" dirty="0" err="1" smtClean="0">
                <a:solidFill>
                  <a:schemeClr val="tx2">
                    <a:lumMod val="75000"/>
                  </a:schemeClr>
                </a:solidFill>
              </a:rPr>
              <a:t>etwork</a:t>
            </a:r>
            <a:r>
              <a:rPr lang="en-GB" dirty="0" smtClean="0">
                <a:solidFill>
                  <a:schemeClr val="tx2">
                    <a:lumMod val="75000"/>
                  </a:schemeClr>
                </a:solidFill>
              </a:rPr>
              <a:t>-based </a:t>
            </a:r>
            <a:r>
              <a:rPr lang="en-GB" dirty="0" smtClean="0"/>
              <a:t>communication forms: </a:t>
            </a:r>
            <a:endParaRPr lang="hu-HU" dirty="0" smtClean="0"/>
          </a:p>
        </p:txBody>
      </p:sp>
      <p:sp>
        <p:nvSpPr>
          <p:cNvPr id="9" name="Tartalom helye 8"/>
          <p:cNvSpPr>
            <a:spLocks noGrp="1"/>
          </p:cNvSpPr>
          <p:nvPr>
            <p:ph sz="half" idx="2"/>
          </p:nvPr>
        </p:nvSpPr>
        <p:spPr>
          <a:xfrm>
            <a:off x="0" y="1864548"/>
            <a:ext cx="4856163" cy="1179512"/>
          </a:xfrm>
        </p:spPr>
        <p:txBody>
          <a:bodyPr/>
          <a:lstStyle/>
          <a:p>
            <a:r>
              <a:rPr lang="en-US" dirty="0" err="1" smtClean="0"/>
              <a:t>Digitalisation</a:t>
            </a:r>
            <a:r>
              <a:rPr lang="en-US" dirty="0" smtClean="0"/>
              <a:t>, </a:t>
            </a:r>
            <a:endParaRPr lang="hu-HU" dirty="0" smtClean="0"/>
          </a:p>
          <a:p>
            <a:r>
              <a:rPr lang="en-US" dirty="0" smtClean="0"/>
              <a:t>processing and communication via local</a:t>
            </a:r>
            <a:r>
              <a:rPr lang="hu-HU" dirty="0" smtClean="0"/>
              <a:t> </a:t>
            </a:r>
            <a:r>
              <a:rPr lang="en-US" dirty="0" smtClean="0"/>
              <a:t>media, </a:t>
            </a:r>
          </a:p>
          <a:p>
            <a:pPr>
              <a:buFont typeface="Wingdings 2" pitchFamily="18" charset="2"/>
              <a:buNone/>
            </a:pPr>
            <a:endParaRPr lang="hu-HU" dirty="0" smtClean="0"/>
          </a:p>
        </p:txBody>
      </p:sp>
      <p:sp>
        <p:nvSpPr>
          <p:cNvPr id="384007" name="Rectangle 7"/>
          <p:cNvSpPr>
            <a:spLocks noGrp="1" noChangeArrowheads="1"/>
          </p:cNvSpPr>
          <p:nvPr>
            <p:ph type="body" sz="quarter" idx="3"/>
          </p:nvPr>
        </p:nvSpPr>
        <p:spPr>
          <a:xfrm>
            <a:off x="4802188" y="1012388"/>
            <a:ext cx="4041775" cy="757130"/>
          </a:xfrm>
        </p:spPr>
        <p:txBody>
          <a:bodyPr/>
          <a:lstStyle/>
          <a:p>
            <a:pPr>
              <a:defRPr/>
            </a:pPr>
            <a:r>
              <a:rPr lang="en-GB" dirty="0" smtClean="0"/>
              <a:t>These </a:t>
            </a:r>
            <a:r>
              <a:rPr lang="en-GB" dirty="0" smtClean="0">
                <a:solidFill>
                  <a:schemeClr val="tx2">
                    <a:lumMod val="75000"/>
                  </a:schemeClr>
                </a:solidFill>
              </a:rPr>
              <a:t>newly developed  areas </a:t>
            </a:r>
            <a:r>
              <a:rPr lang="en-GB" dirty="0" smtClean="0"/>
              <a:t>include: </a:t>
            </a:r>
            <a:endParaRPr lang="hu-HU" dirty="0" smtClean="0"/>
          </a:p>
        </p:txBody>
      </p:sp>
      <p:sp>
        <p:nvSpPr>
          <p:cNvPr id="11" name="Tartalom helye 10"/>
          <p:cNvSpPr>
            <a:spLocks noGrp="1"/>
          </p:cNvSpPr>
          <p:nvPr>
            <p:ph sz="quarter" idx="4"/>
          </p:nvPr>
        </p:nvSpPr>
        <p:spPr>
          <a:xfrm>
            <a:off x="4724400" y="1833018"/>
            <a:ext cx="4302125" cy="2086725"/>
          </a:xfrm>
        </p:spPr>
        <p:txBody>
          <a:bodyPr/>
          <a:lstStyle/>
          <a:p>
            <a:r>
              <a:rPr lang="hu-HU" dirty="0" smtClean="0">
                <a:cs typeface="Arial" pitchFamily="34" charset="0"/>
              </a:rPr>
              <a:t>Web2.0</a:t>
            </a:r>
          </a:p>
          <a:p>
            <a:r>
              <a:rPr lang="hu-HU" dirty="0" smtClean="0">
                <a:cs typeface="Arial" pitchFamily="34" charset="0"/>
              </a:rPr>
              <a:t>Network </a:t>
            </a:r>
            <a:r>
              <a:rPr lang="hu-HU" dirty="0" err="1" smtClean="0">
                <a:cs typeface="Arial" pitchFamily="34" charset="0"/>
              </a:rPr>
              <a:t>based</a:t>
            </a:r>
            <a:r>
              <a:rPr lang="hu-HU" dirty="0" smtClean="0">
                <a:cs typeface="Arial" pitchFamily="34" charset="0"/>
              </a:rPr>
              <a:t> </a:t>
            </a:r>
            <a:r>
              <a:rPr lang="hu-HU" dirty="0" err="1" smtClean="0">
                <a:cs typeface="Arial" pitchFamily="34" charset="0"/>
              </a:rPr>
              <a:t>learning</a:t>
            </a:r>
            <a:r>
              <a:rPr lang="hu-HU" dirty="0" smtClean="0">
                <a:cs typeface="Arial" pitchFamily="34" charset="0"/>
              </a:rPr>
              <a:t/>
            </a:r>
            <a:br>
              <a:rPr lang="hu-HU" dirty="0" smtClean="0">
                <a:cs typeface="Arial" pitchFamily="34" charset="0"/>
              </a:rPr>
            </a:br>
            <a:r>
              <a:rPr lang="hu-HU" dirty="0" err="1" smtClean="0">
                <a:cs typeface="Arial" pitchFamily="34" charset="0"/>
              </a:rPr>
              <a:t>iTV</a:t>
            </a:r>
            <a:endParaRPr lang="hu-HU" dirty="0" smtClean="0">
              <a:cs typeface="Arial" pitchFamily="34" charset="0"/>
            </a:endParaRPr>
          </a:p>
          <a:p>
            <a:r>
              <a:rPr lang="hu-HU" dirty="0" smtClean="0">
                <a:cs typeface="Arial" pitchFamily="34" charset="0"/>
              </a:rPr>
              <a:t>Mobile </a:t>
            </a:r>
            <a:r>
              <a:rPr lang="hu-HU" dirty="0" err="1" smtClean="0">
                <a:cs typeface="Arial" pitchFamily="34" charset="0"/>
              </a:rPr>
              <a:t>learning</a:t>
            </a:r>
            <a:endParaRPr lang="hu-HU" dirty="0" smtClean="0">
              <a:cs typeface="Arial" pitchFamily="34" charset="0"/>
            </a:endParaRPr>
          </a:p>
          <a:p>
            <a:r>
              <a:rPr lang="hu-HU" dirty="0" err="1" smtClean="0">
                <a:cs typeface="Arial" pitchFamily="34" charset="0"/>
              </a:rPr>
              <a:t>Podcast</a:t>
            </a:r>
            <a:endParaRPr lang="hu-HU" dirty="0" smtClean="0"/>
          </a:p>
        </p:txBody>
      </p:sp>
      <p:sp>
        <p:nvSpPr>
          <p:cNvPr id="57350" name="Dia számának helye 5"/>
          <p:cNvSpPr>
            <a:spLocks noGrp="1"/>
          </p:cNvSpPr>
          <p:nvPr>
            <p:ph type="sldNum" sz="quarter" idx="4294967295"/>
          </p:nvPr>
        </p:nvSpPr>
        <p:spPr bwMode="auto">
          <a:xfrm>
            <a:off x="8701088" y="6453188"/>
            <a:ext cx="442912" cy="404812"/>
          </a:xfrm>
          <a:prstGeom prst="rect">
            <a:avLst/>
          </a:prstGeom>
          <a:noFill/>
          <a:ln>
            <a:miter lim="800000"/>
            <a:headEnd/>
            <a:tailEnd/>
          </a:ln>
        </p:spPr>
        <p:txBody>
          <a:bodyPr/>
          <a:lstStyle/>
          <a:p>
            <a:fld id="{A49B2F33-A288-4032-8070-47E7A7C34EA8}" type="slidenum">
              <a:rPr lang="hu-HU"/>
              <a:pPr/>
              <a:t>6</a:t>
            </a:fld>
            <a:endParaRPr lang="hu-HU"/>
          </a:p>
        </p:txBody>
      </p:sp>
      <p:pic>
        <p:nvPicPr>
          <p:cNvPr id="57353" name="Picture 8" descr="344832591_01289b9913"/>
          <p:cNvPicPr>
            <a:picLocks noChangeAspect="1" noChangeArrowheads="1"/>
          </p:cNvPicPr>
          <p:nvPr/>
        </p:nvPicPr>
        <p:blipFill>
          <a:blip r:embed="rId3" cstate="print"/>
          <a:srcRect/>
          <a:stretch>
            <a:fillRect/>
          </a:stretch>
        </p:blipFill>
        <p:spPr bwMode="auto">
          <a:xfrm>
            <a:off x="293687" y="3121025"/>
            <a:ext cx="3586605" cy="3584575"/>
          </a:xfrm>
          <a:prstGeom prst="rect">
            <a:avLst/>
          </a:prstGeom>
          <a:noFill/>
          <a:ln w="9525">
            <a:noFill/>
            <a:miter lim="800000"/>
            <a:headEnd/>
            <a:tailEnd/>
          </a:ln>
        </p:spPr>
      </p:pic>
      <p:pic>
        <p:nvPicPr>
          <p:cNvPr id="10" name="Picture 2" descr="http://www.conversationagent.com/images/2007/11/18/yournewmedia001_3.jpg"/>
          <p:cNvPicPr>
            <a:picLocks noChangeAspect="1" noChangeArrowheads="1"/>
          </p:cNvPicPr>
          <p:nvPr/>
        </p:nvPicPr>
        <p:blipFill>
          <a:blip r:embed="rId4" cstate="print"/>
          <a:srcRect r="12421" b="5818"/>
          <a:stretch>
            <a:fillRect/>
          </a:stretch>
        </p:blipFill>
        <p:spPr bwMode="auto">
          <a:xfrm>
            <a:off x="4887766" y="3872131"/>
            <a:ext cx="3625613" cy="2922809"/>
          </a:xfrm>
          <a:prstGeom prst="rect">
            <a:avLst/>
          </a:prstGeom>
          <a:noFill/>
          <a:ln w="9525">
            <a:noFill/>
            <a:miter lim="800000"/>
            <a:headEnd/>
            <a:tailEnd/>
          </a:ln>
        </p:spPr>
      </p:pic>
      <p:sp>
        <p:nvSpPr>
          <p:cNvPr id="13" name="Ellipszis 12"/>
          <p:cNvSpPr/>
          <p:nvPr/>
        </p:nvSpPr>
        <p:spPr bwMode="auto">
          <a:xfrm>
            <a:off x="546539" y="4109544"/>
            <a:ext cx="557050" cy="49398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4747"/>
              </a:solidFill>
              <a:effectLst>
                <a:outerShdw blurRad="38100" dist="38100" dir="2700000" algn="tl">
                  <a:srgbClr val="000000">
                    <a:alpha val="43137"/>
                  </a:srgbClr>
                </a:outerShdw>
              </a:effectLst>
              <a:latin typeface="Arial" pitchFamily="34" charset="0"/>
            </a:endParaRPr>
          </a:p>
        </p:txBody>
      </p:sp>
      <p:sp>
        <p:nvSpPr>
          <p:cNvPr id="14" name="Ellipszis 13"/>
          <p:cNvSpPr/>
          <p:nvPr/>
        </p:nvSpPr>
        <p:spPr bwMode="auto">
          <a:xfrm>
            <a:off x="651640" y="3568262"/>
            <a:ext cx="998483" cy="520262"/>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4747"/>
              </a:solidFill>
              <a:effectLst>
                <a:outerShdw blurRad="38100" dist="38100" dir="2700000" algn="tl">
                  <a:srgbClr val="000000">
                    <a:alpha val="43137"/>
                  </a:srgbClr>
                </a:outerShdw>
              </a:effectLst>
              <a:latin typeface="Arial" pitchFamily="34" charset="0"/>
            </a:endParaRPr>
          </a:p>
        </p:txBody>
      </p:sp>
      <p:sp>
        <p:nvSpPr>
          <p:cNvPr id="16" name="Ellipszis 15"/>
          <p:cNvSpPr/>
          <p:nvPr/>
        </p:nvSpPr>
        <p:spPr bwMode="auto">
          <a:xfrm>
            <a:off x="2769476" y="5596758"/>
            <a:ext cx="557050" cy="49398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4747"/>
              </a:solidFill>
              <a:effectLst>
                <a:outerShdw blurRad="38100" dist="38100" dir="2700000" algn="tl">
                  <a:srgbClr val="000000">
                    <a:alpha val="43137"/>
                  </a:srgbClr>
                </a:outerShdw>
              </a:effectLst>
              <a:latin typeface="Arial" pitchFamily="34" charset="0"/>
            </a:endParaRPr>
          </a:p>
        </p:txBody>
      </p:sp>
      <p:sp>
        <p:nvSpPr>
          <p:cNvPr id="17" name="Ellipszis 16"/>
          <p:cNvSpPr/>
          <p:nvPr/>
        </p:nvSpPr>
        <p:spPr bwMode="auto">
          <a:xfrm>
            <a:off x="2280745" y="5822731"/>
            <a:ext cx="557050" cy="49398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4747"/>
              </a:solidFill>
              <a:effectLst>
                <a:outerShdw blurRad="38100" dist="38100" dir="2700000" algn="tl">
                  <a:srgbClr val="000000">
                    <a:alpha val="43137"/>
                  </a:srgbClr>
                </a:outerShdw>
              </a:effectLst>
              <a:latin typeface="Arial" pitchFamily="34" charset="0"/>
            </a:endParaRPr>
          </a:p>
        </p:txBody>
      </p:sp>
      <p:sp>
        <p:nvSpPr>
          <p:cNvPr id="18" name="Ellipszis 17"/>
          <p:cNvSpPr/>
          <p:nvPr/>
        </p:nvSpPr>
        <p:spPr bwMode="auto">
          <a:xfrm>
            <a:off x="2969173" y="5165834"/>
            <a:ext cx="557050" cy="49398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4747"/>
              </a:solidFill>
              <a:effectLst>
                <a:outerShdw blurRad="38100" dist="38100" dir="2700000" algn="tl">
                  <a:srgbClr val="000000">
                    <a:alpha val="43137"/>
                  </a:srgbClr>
                </a:outerShdw>
              </a:effectLst>
              <a:latin typeface="Arial" pitchFamily="34" charset="0"/>
            </a:endParaRPr>
          </a:p>
        </p:txBody>
      </p:sp>
      <p:sp>
        <p:nvSpPr>
          <p:cNvPr id="19" name="Ellipszis 18"/>
          <p:cNvSpPr/>
          <p:nvPr/>
        </p:nvSpPr>
        <p:spPr bwMode="auto">
          <a:xfrm>
            <a:off x="472966" y="4698124"/>
            <a:ext cx="557050" cy="49398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4747"/>
              </a:solidFill>
              <a:effectLst>
                <a:outerShdw blurRad="38100" dist="38100" dir="2700000" algn="tl">
                  <a:srgbClr val="000000">
                    <a:alpha val="43137"/>
                  </a:srgbClr>
                </a:outerShdw>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28600"/>
            <a:ext cx="9144000" cy="685800"/>
          </a:xfrm>
        </p:spPr>
        <p:txBody>
          <a:bodyPr/>
          <a:lstStyle/>
          <a:p>
            <a:pPr>
              <a:defRPr/>
            </a:pPr>
            <a:r>
              <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The main </a:t>
            </a:r>
            <a:r>
              <a:rPr lang="hu-HU" sz="4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features</a:t>
            </a:r>
            <a:r>
              <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of eLearning2.0*</a:t>
            </a:r>
          </a:p>
        </p:txBody>
      </p:sp>
      <p:sp>
        <p:nvSpPr>
          <p:cNvPr id="3" name="Tartalom helye 2"/>
          <p:cNvSpPr>
            <a:spLocks noGrp="1"/>
          </p:cNvSpPr>
          <p:nvPr>
            <p:ph sz="half" idx="1"/>
          </p:nvPr>
        </p:nvSpPr>
        <p:spPr>
          <a:xfrm>
            <a:off x="292100" y="973138"/>
            <a:ext cx="8472488" cy="3841052"/>
          </a:xfrm>
        </p:spPr>
        <p:txBody>
          <a:bodyPr/>
          <a:lstStyle/>
          <a:p>
            <a:pPr marL="514350" indent="-514350">
              <a:buClr>
                <a:srgbClr val="BFBFBF"/>
              </a:buClr>
              <a:buFont typeface="Arial" pitchFamily="34" charset="0"/>
              <a:buAutoNum type="arabicPeriod"/>
            </a:pPr>
            <a:r>
              <a:rPr lang="en-GB" dirty="0" smtClean="0">
                <a:solidFill>
                  <a:schemeClr val="tx2">
                    <a:lumMod val="75000"/>
                  </a:schemeClr>
                </a:solidFill>
              </a:rPr>
              <a:t>learner-centred </a:t>
            </a:r>
            <a:endParaRPr lang="hu-HU" dirty="0" smtClean="0">
              <a:solidFill>
                <a:schemeClr val="tx2">
                  <a:lumMod val="75000"/>
                </a:schemeClr>
              </a:solidFill>
            </a:endParaRPr>
          </a:p>
          <a:p>
            <a:pPr marL="514350" indent="-514350">
              <a:buClr>
                <a:srgbClr val="BFBFBF"/>
              </a:buClr>
              <a:buFont typeface="Arial" pitchFamily="34" charset="0"/>
              <a:buAutoNum type="arabicPeriod"/>
            </a:pPr>
            <a:r>
              <a:rPr lang="en-GB" dirty="0" smtClean="0">
                <a:solidFill>
                  <a:schemeClr val="tx2">
                    <a:lumMod val="75000"/>
                  </a:schemeClr>
                </a:solidFill>
              </a:rPr>
              <a:t>irregularly</a:t>
            </a:r>
            <a:r>
              <a:rPr lang="en-GB" dirty="0" smtClean="0"/>
              <a:t> arranged</a:t>
            </a:r>
            <a:endParaRPr lang="hu-HU" dirty="0" smtClean="0"/>
          </a:p>
          <a:p>
            <a:pPr marL="514350" indent="-514350">
              <a:buClr>
                <a:srgbClr val="BFBFBF"/>
              </a:buClr>
              <a:buFont typeface="Arial" pitchFamily="34" charset="0"/>
              <a:buAutoNum type="arabicPeriod"/>
            </a:pPr>
            <a:r>
              <a:rPr lang="en-GB" dirty="0" smtClean="0"/>
              <a:t>learner </a:t>
            </a:r>
            <a:r>
              <a:rPr lang="en-GB" dirty="0" smtClean="0">
                <a:solidFill>
                  <a:schemeClr val="tx2">
                    <a:lumMod val="75000"/>
                  </a:schemeClr>
                </a:solidFill>
              </a:rPr>
              <a:t>autonomy</a:t>
            </a:r>
            <a:r>
              <a:rPr lang="en-GB" dirty="0" smtClean="0"/>
              <a:t> and spontaneous knowledge exchange </a:t>
            </a:r>
            <a:endParaRPr lang="hu-HU" dirty="0" smtClean="0"/>
          </a:p>
          <a:p>
            <a:pPr marL="514350" indent="-514350">
              <a:buClr>
                <a:srgbClr val="BFBFBF"/>
              </a:buClr>
              <a:buFont typeface="Arial" pitchFamily="34" charset="0"/>
              <a:buAutoNum type="arabicPeriod"/>
            </a:pPr>
            <a:r>
              <a:rPr lang="en-GB" dirty="0" smtClean="0">
                <a:solidFill>
                  <a:schemeClr val="tx2">
                    <a:lumMod val="75000"/>
                  </a:schemeClr>
                </a:solidFill>
              </a:rPr>
              <a:t>not</a:t>
            </a:r>
            <a:r>
              <a:rPr lang="en-GB" dirty="0" smtClean="0"/>
              <a:t> </a:t>
            </a:r>
            <a:r>
              <a:rPr lang="en-GB" dirty="0" smtClean="0">
                <a:solidFill>
                  <a:schemeClr val="tx2">
                    <a:lumMod val="75000"/>
                  </a:schemeClr>
                </a:solidFill>
              </a:rPr>
              <a:t>hierarchical</a:t>
            </a:r>
            <a:r>
              <a:rPr lang="hu-HU" dirty="0" smtClean="0"/>
              <a:t>, </a:t>
            </a:r>
            <a:r>
              <a:rPr lang="en-GB" dirty="0" smtClean="0"/>
              <a:t>but</a:t>
            </a:r>
            <a:r>
              <a:rPr lang="hu-HU" dirty="0" smtClean="0"/>
              <a:t> </a:t>
            </a:r>
            <a:r>
              <a:rPr lang="hu-HU" dirty="0" err="1" smtClean="0">
                <a:solidFill>
                  <a:schemeClr val="tx2">
                    <a:lumMod val="75000"/>
                  </a:schemeClr>
                </a:solidFill>
              </a:rPr>
              <a:t>horizontal</a:t>
            </a:r>
            <a:r>
              <a:rPr lang="hu-HU" dirty="0" smtClean="0"/>
              <a:t> </a:t>
            </a:r>
            <a:r>
              <a:rPr lang="en-GB" dirty="0" smtClean="0"/>
              <a:t>scheme, </a:t>
            </a:r>
            <a:endParaRPr lang="hu-HU" dirty="0" smtClean="0"/>
          </a:p>
          <a:p>
            <a:pPr marL="514350" indent="-514350">
              <a:buClr>
                <a:srgbClr val="BFBFBF"/>
              </a:buClr>
              <a:buFont typeface="Arial" pitchFamily="34" charset="0"/>
              <a:buAutoNum type="arabicPeriod"/>
            </a:pPr>
            <a:r>
              <a:rPr lang="en-GB" dirty="0" smtClean="0"/>
              <a:t>a </a:t>
            </a:r>
            <a:r>
              <a:rPr lang="en-GB" dirty="0" smtClean="0">
                <a:solidFill>
                  <a:schemeClr val="tx2">
                    <a:lumMod val="75000"/>
                  </a:schemeClr>
                </a:solidFill>
              </a:rPr>
              <a:t>multi</a:t>
            </a:r>
            <a:r>
              <a:rPr lang="en-GB" dirty="0" smtClean="0"/>
              <a:t>-directional</a:t>
            </a:r>
            <a:r>
              <a:rPr lang="hu-HU" dirty="0" smtClean="0"/>
              <a:t/>
            </a:r>
            <a:br>
              <a:rPr lang="hu-HU" dirty="0" smtClean="0"/>
            </a:br>
            <a:r>
              <a:rPr lang="en-GB" dirty="0" smtClean="0"/>
              <a:t>multi-channel</a:t>
            </a:r>
            <a:r>
              <a:rPr lang="hu-HU" dirty="0" smtClean="0"/>
              <a:t>l</a:t>
            </a:r>
            <a:r>
              <a:rPr lang="en-GB" dirty="0" err="1" smtClean="0"/>
              <a:t>ed</a:t>
            </a:r>
            <a:endParaRPr lang="hu-HU" dirty="0" smtClean="0"/>
          </a:p>
          <a:p>
            <a:pPr marL="514350" indent="-514350">
              <a:buClr>
                <a:srgbClr val="BFBFBF"/>
              </a:buClr>
              <a:buFont typeface="Arial" pitchFamily="34" charset="0"/>
              <a:buAutoNum type="arabicPeriod"/>
            </a:pPr>
            <a:r>
              <a:rPr lang="en-GB" dirty="0" smtClean="0">
                <a:solidFill>
                  <a:schemeClr val="tx2">
                    <a:lumMod val="75000"/>
                  </a:schemeClr>
                </a:solidFill>
              </a:rPr>
              <a:t>collaborative</a:t>
            </a:r>
            <a:r>
              <a:rPr lang="hu-HU" b="1" dirty="0" smtClean="0">
                <a:cs typeface="Times New Roman" pitchFamily="18" charset="0"/>
              </a:rPr>
              <a:t>					</a:t>
            </a:r>
          </a:p>
        </p:txBody>
      </p:sp>
      <p:pic>
        <p:nvPicPr>
          <p:cNvPr id="61445" name="Picture 6" descr="http://www.avanzo.com/avanzo_noticias/img/20081104Esquema%20elearning2.0.bmp"/>
          <p:cNvPicPr>
            <a:picLocks noChangeAspect="1" noChangeArrowheads="1"/>
          </p:cNvPicPr>
          <p:nvPr/>
        </p:nvPicPr>
        <p:blipFill>
          <a:blip r:embed="rId3" cstate="print"/>
          <a:srcRect/>
          <a:stretch>
            <a:fillRect/>
          </a:stretch>
        </p:blipFill>
        <p:spPr bwMode="auto">
          <a:xfrm>
            <a:off x="3739593" y="3371850"/>
            <a:ext cx="5290107" cy="3314700"/>
          </a:xfrm>
          <a:prstGeom prst="rect">
            <a:avLst/>
          </a:prstGeom>
          <a:noFill/>
          <a:ln w="9525">
            <a:noFill/>
            <a:miter lim="800000"/>
            <a:headEnd/>
            <a:tailEnd/>
          </a:ln>
        </p:spPr>
      </p:pic>
      <p:sp>
        <p:nvSpPr>
          <p:cNvPr id="7" name="Téglalap 6"/>
          <p:cNvSpPr/>
          <p:nvPr/>
        </p:nvSpPr>
        <p:spPr>
          <a:xfrm>
            <a:off x="333352" y="6254234"/>
            <a:ext cx="2852063" cy="369332"/>
          </a:xfrm>
          <a:prstGeom prst="rect">
            <a:avLst/>
          </a:prstGeom>
        </p:spPr>
        <p:txBody>
          <a:bodyPr wrap="none">
            <a:spAutoFit/>
          </a:bodyPr>
          <a:lstStyle/>
          <a:p>
            <a:pPr marL="514350" indent="-514350">
              <a:buClr>
                <a:srgbClr val="BFBFBF"/>
              </a:buClr>
              <a:buFont typeface="Wingdings 2" pitchFamily="18" charset="2"/>
              <a:buNone/>
            </a:pPr>
            <a:r>
              <a:rPr lang="hu-HU" dirty="0" smtClean="0">
                <a:cs typeface="Times New Roman" pitchFamily="18" charset="0"/>
              </a:rPr>
              <a:t>*Forgó: (ÚPSZ, 2009 Hu)</a:t>
            </a:r>
            <a:endParaRPr lang="hu-HU" dirty="0" smtClean="0"/>
          </a:p>
        </p:txBody>
      </p:sp>
      <p:pic>
        <p:nvPicPr>
          <p:cNvPr id="6" name="Picture 4" descr="http://blog.lboro.ac.uk/elearning/wp-content/uploads/2010/03/blog_web2_2.jpg"/>
          <p:cNvPicPr>
            <a:picLocks noChangeAspect="1" noChangeArrowheads="1"/>
          </p:cNvPicPr>
          <p:nvPr/>
        </p:nvPicPr>
        <p:blipFill>
          <a:blip r:embed="rId4" cstate="print"/>
          <a:srcRect/>
          <a:stretch>
            <a:fillRect/>
          </a:stretch>
        </p:blipFill>
        <p:spPr bwMode="auto">
          <a:xfrm>
            <a:off x="1303285" y="4908331"/>
            <a:ext cx="1171903" cy="117190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74031"/>
          </a:xfrm>
        </p:spPr>
        <p:txBody>
          <a:bodyPr/>
          <a:lstStyle/>
          <a:p>
            <a:pPr algn="ctr">
              <a:defRPr/>
            </a:pPr>
            <a:r>
              <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N</a:t>
            </a:r>
            <a:r>
              <a:rPr lang="en-GB" sz="4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ew</a:t>
            </a:r>
            <a:r>
              <a:rPr lang="en-GB"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television technologies </a:t>
            </a:r>
            <a:endParaRPr lang="hu-HU" sz="4200"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endParaRPr>
          </a:p>
        </p:txBody>
      </p:sp>
      <p:sp>
        <p:nvSpPr>
          <p:cNvPr id="6" name="Szöveg helye 5"/>
          <p:cNvSpPr>
            <a:spLocks noGrp="1"/>
          </p:cNvSpPr>
          <p:nvPr>
            <p:ph type="body" sz="quarter" idx="3"/>
          </p:nvPr>
        </p:nvSpPr>
        <p:spPr>
          <a:xfrm>
            <a:off x="336345" y="1094723"/>
            <a:ext cx="8061434" cy="535531"/>
          </a:xfrm>
        </p:spPr>
        <p:txBody>
          <a:bodyPr/>
          <a:lstStyle/>
          <a:p>
            <a:pPr algn="ctr">
              <a:defRPr/>
            </a:pPr>
            <a:r>
              <a:rPr lang="en-GB" sz="3200" dirty="0" smtClean="0"/>
              <a:t>Interactive</a:t>
            </a:r>
            <a:r>
              <a:rPr lang="hu-HU" sz="3200" dirty="0" smtClean="0"/>
              <a:t>  </a:t>
            </a:r>
            <a:r>
              <a:rPr lang="en-GB" sz="3200" dirty="0" err="1" smtClean="0"/>
              <a:t>TeleVision</a:t>
            </a:r>
            <a:r>
              <a:rPr lang="hu-HU" sz="3200" dirty="0" smtClean="0"/>
              <a:t> (</a:t>
            </a:r>
            <a:r>
              <a:rPr lang="hu-HU" sz="3200" dirty="0" err="1" smtClean="0"/>
              <a:t>iTV</a:t>
            </a:r>
            <a:r>
              <a:rPr lang="hu-HU" sz="3200" dirty="0" smtClean="0"/>
              <a:t>)</a:t>
            </a:r>
            <a:r>
              <a:rPr lang="en-GB" sz="3200" dirty="0" smtClean="0"/>
              <a:t> </a:t>
            </a:r>
            <a:endParaRPr lang="hu-HU" sz="3200" dirty="0"/>
          </a:p>
        </p:txBody>
      </p:sp>
      <p:sp>
        <p:nvSpPr>
          <p:cNvPr id="7" name="Tartalom helye 6"/>
          <p:cNvSpPr>
            <a:spLocks noGrp="1"/>
          </p:cNvSpPr>
          <p:nvPr>
            <p:ph sz="quarter" idx="4"/>
          </p:nvPr>
        </p:nvSpPr>
        <p:spPr>
          <a:xfrm>
            <a:off x="5065043" y="2341563"/>
            <a:ext cx="3847725" cy="3551237"/>
          </a:xfrm>
        </p:spPr>
        <p:txBody>
          <a:bodyPr/>
          <a:lstStyle/>
          <a:p>
            <a:r>
              <a:rPr lang="hu-HU" sz="2800" dirty="0" err="1" smtClean="0">
                <a:solidFill>
                  <a:schemeClr val="tx2">
                    <a:lumMod val="75000"/>
                  </a:schemeClr>
                </a:solidFill>
              </a:rPr>
              <a:t>rich</a:t>
            </a:r>
            <a:r>
              <a:rPr lang="hu-HU" sz="2800" dirty="0" smtClean="0"/>
              <a:t> </a:t>
            </a:r>
            <a:r>
              <a:rPr lang="hu-HU" sz="2800" dirty="0" err="1" smtClean="0"/>
              <a:t>media</a:t>
            </a:r>
            <a:r>
              <a:rPr lang="hu-HU" sz="2800" dirty="0" smtClean="0"/>
              <a:t> </a:t>
            </a:r>
            <a:r>
              <a:rPr lang="hu-HU" sz="2800" dirty="0" err="1" smtClean="0"/>
              <a:t>content</a:t>
            </a:r>
            <a:endParaRPr lang="hu-HU" sz="2800" dirty="0" smtClean="0"/>
          </a:p>
          <a:p>
            <a:r>
              <a:rPr lang="hu-HU" sz="2800" dirty="0" err="1" smtClean="0">
                <a:solidFill>
                  <a:schemeClr val="tx2">
                    <a:lumMod val="75000"/>
                  </a:schemeClr>
                </a:solidFill>
              </a:rPr>
              <a:t>strong</a:t>
            </a:r>
            <a:r>
              <a:rPr lang="hu-HU" sz="2800" dirty="0" smtClean="0"/>
              <a:t> </a:t>
            </a:r>
            <a:r>
              <a:rPr lang="hu-HU" sz="2800" dirty="0" err="1" smtClean="0"/>
              <a:t>interactivity</a:t>
            </a:r>
            <a:endParaRPr lang="hu-HU" sz="2800" dirty="0" smtClean="0"/>
          </a:p>
          <a:p>
            <a:r>
              <a:rPr lang="en-US" sz="2800" dirty="0" smtClean="0"/>
              <a:t>based on the </a:t>
            </a:r>
            <a:r>
              <a:rPr lang="en-US" sz="2800" dirty="0" smtClean="0">
                <a:solidFill>
                  <a:schemeClr val="tx2">
                    <a:lumMod val="75000"/>
                  </a:schemeClr>
                </a:solidFill>
              </a:rPr>
              <a:t>combination</a:t>
            </a:r>
            <a:r>
              <a:rPr lang="en-US" sz="2800" dirty="0" smtClean="0"/>
              <a:t> of the personal computer and </a:t>
            </a:r>
            <a:r>
              <a:rPr lang="hu-HU" sz="2800" dirty="0" err="1" smtClean="0"/>
              <a:t>the</a:t>
            </a:r>
            <a:r>
              <a:rPr lang="hu-HU" sz="2800" dirty="0" smtClean="0"/>
              <a:t> </a:t>
            </a:r>
            <a:r>
              <a:rPr lang="hu-HU" sz="2800" dirty="0" err="1" smtClean="0"/>
              <a:t>television</a:t>
            </a:r>
            <a:r>
              <a:rPr lang="hu-HU" sz="2800" dirty="0" smtClean="0"/>
              <a:t> </a:t>
            </a:r>
          </a:p>
          <a:p>
            <a:r>
              <a:rPr lang="en-US" sz="2800" dirty="0" smtClean="0"/>
              <a:t>Learning</a:t>
            </a:r>
            <a:r>
              <a:rPr lang="hu-HU" sz="2800" dirty="0" smtClean="0"/>
              <a:t> </a:t>
            </a:r>
            <a:r>
              <a:rPr lang="hu-HU" sz="2800" dirty="0" err="1" smtClean="0"/>
              <a:t>form</a:t>
            </a:r>
            <a:r>
              <a:rPr lang="hu-HU" sz="2800" dirty="0" smtClean="0"/>
              <a:t>:</a:t>
            </a:r>
            <a:r>
              <a:rPr lang="en-US" sz="2800" dirty="0" smtClean="0"/>
              <a:t> interactive </a:t>
            </a:r>
            <a:r>
              <a:rPr lang="en-US" sz="2800" dirty="0" smtClean="0">
                <a:solidFill>
                  <a:schemeClr val="tx2">
                    <a:lumMod val="75000"/>
                  </a:schemeClr>
                </a:solidFill>
              </a:rPr>
              <a:t>t-learning</a:t>
            </a:r>
            <a:endParaRPr lang="hu-HU" sz="2800" dirty="0" smtClean="0">
              <a:solidFill>
                <a:schemeClr val="tx2">
                  <a:lumMod val="75000"/>
                </a:schemeClr>
              </a:solidFill>
            </a:endParaRPr>
          </a:p>
        </p:txBody>
      </p:sp>
      <p:pic>
        <p:nvPicPr>
          <p:cNvPr id="65540" name="Picture 7"/>
          <p:cNvPicPr>
            <a:picLocks noChangeAspect="1" noChangeArrowheads="1"/>
          </p:cNvPicPr>
          <p:nvPr/>
        </p:nvPicPr>
        <p:blipFill>
          <a:blip r:embed="rId3" cstate="print"/>
          <a:srcRect/>
          <a:stretch>
            <a:fillRect/>
          </a:stretch>
        </p:blipFill>
        <p:spPr bwMode="auto">
          <a:xfrm>
            <a:off x="178142" y="1776248"/>
            <a:ext cx="4929952" cy="3920358"/>
          </a:xfrm>
          <a:prstGeom prst="rect">
            <a:avLst/>
          </a:prstGeom>
          <a:noFill/>
          <a:ln w="9525">
            <a:noFill/>
            <a:miter lim="800000"/>
            <a:headEnd/>
            <a:tailEnd/>
          </a:ln>
        </p:spPr>
      </p:pic>
      <p:sp>
        <p:nvSpPr>
          <p:cNvPr id="65541" name="Téglalap 10"/>
          <p:cNvSpPr>
            <a:spLocks noChangeArrowheads="1"/>
          </p:cNvSpPr>
          <p:nvPr/>
        </p:nvSpPr>
        <p:spPr bwMode="auto">
          <a:xfrm>
            <a:off x="2690648" y="5969880"/>
            <a:ext cx="3195145" cy="830997"/>
          </a:xfrm>
          <a:prstGeom prst="rect">
            <a:avLst/>
          </a:prstGeom>
          <a:noFill/>
          <a:ln w="9525">
            <a:noFill/>
            <a:miter lim="800000"/>
            <a:headEnd/>
            <a:tailEnd/>
          </a:ln>
        </p:spPr>
        <p:txBody>
          <a:bodyPr wrap="square">
            <a:spAutoFit/>
          </a:bodyPr>
          <a:lstStyle/>
          <a:p>
            <a:pPr algn="ctr"/>
            <a:r>
              <a:rPr lang="hu-HU" sz="2400" dirty="0" err="1">
                <a:solidFill>
                  <a:srgbClr val="FF4747"/>
                </a:solidFill>
              </a:rPr>
              <a:t>Farewell</a:t>
            </a:r>
            <a:r>
              <a:rPr lang="hu-HU" sz="2400" dirty="0">
                <a:solidFill>
                  <a:srgbClr val="FF4747"/>
                </a:solidFill>
              </a:rPr>
              <a:t> </a:t>
            </a:r>
            <a:r>
              <a:rPr lang="hu-HU" sz="2400" dirty="0" err="1">
                <a:solidFill>
                  <a:srgbClr val="FF4747"/>
                </a:solidFill>
              </a:rPr>
              <a:t>to</a:t>
            </a:r>
            <a:r>
              <a:rPr lang="hu-HU" sz="2400" dirty="0">
                <a:solidFill>
                  <a:srgbClr val="FF4747"/>
                </a:solidFill>
              </a:rPr>
              <a:t> </a:t>
            </a:r>
            <a:endParaRPr lang="hu-HU" sz="2400" dirty="0" smtClean="0">
              <a:solidFill>
                <a:srgbClr val="FF4747"/>
              </a:solidFill>
            </a:endParaRPr>
          </a:p>
          <a:p>
            <a:pPr algn="ctr"/>
            <a:r>
              <a:rPr lang="hu-HU" sz="2400" dirty="0" err="1" smtClean="0">
                <a:solidFill>
                  <a:srgbClr val="FF4747"/>
                </a:solidFill>
              </a:rPr>
              <a:t>prime</a:t>
            </a:r>
            <a:r>
              <a:rPr lang="hu-HU" sz="2400" dirty="0" smtClean="0">
                <a:solidFill>
                  <a:srgbClr val="FF4747"/>
                </a:solidFill>
              </a:rPr>
              <a:t> </a:t>
            </a:r>
            <a:r>
              <a:rPr lang="hu-HU" sz="2400" dirty="0" err="1">
                <a:solidFill>
                  <a:srgbClr val="FF4747"/>
                </a:solidFill>
              </a:rPr>
              <a:t>time</a:t>
            </a:r>
            <a:r>
              <a:rPr lang="hu-HU" sz="2400" dirty="0">
                <a:solidFill>
                  <a:srgbClr val="FF4747"/>
                </a:solidFill>
              </a:rPr>
              <a:t> </a:t>
            </a:r>
            <a:r>
              <a:rPr lang="hu-HU" sz="2400" dirty="0" err="1">
                <a:solidFill>
                  <a:srgbClr val="FF4747"/>
                </a:solidFill>
              </a:rPr>
              <a:t>shows</a:t>
            </a:r>
            <a:r>
              <a:rPr lang="hu-HU" sz="2400" dirty="0">
                <a:solidFill>
                  <a:srgbClr val="FF4747"/>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par>
                          <p:cTn id="7" fill="hold">
                            <p:stCondLst>
                              <p:cond delay="0"/>
                            </p:stCondLst>
                            <p:childTnLst>
                              <p:par>
                                <p:cTn id="8" presetID="56" presetClass="path" presetSubtype="0" accel="50000" decel="50000" fill="hold" grpId="1" nodeType="afterEffect">
                                  <p:stCondLst>
                                    <p:cond delay="0"/>
                                  </p:stCondLst>
                                  <p:childTnLst>
                                    <p:animMotion origin="layout" path="M -0.01371 -0.03539 L -0.15711 -0.27643 " pathEditMode="relative" rAng="0" ptsTypes="AA">
                                      <p:cBhvr>
                                        <p:cTn id="9" dur="2000" fill="hold"/>
                                        <p:tgtEl>
                                          <p:spTgt spid="65541"/>
                                        </p:tgtEl>
                                        <p:attrNameLst>
                                          <p:attrName>ppt_x</p:attrName>
                                          <p:attrName>ppt_y</p:attrName>
                                        </p:attrNameLst>
                                      </p:cBhvr>
                                      <p:rCtr x="-72" y="-121"/>
                                    </p:animMotion>
                                  </p:childTnLst>
                                </p:cTn>
                              </p:par>
                            </p:childTnLst>
                          </p:cTn>
                        </p:par>
                        <p:par>
                          <p:cTn id="10" fill="hold">
                            <p:stCondLst>
                              <p:cond delay="2000"/>
                            </p:stCondLst>
                            <p:childTnLst>
                              <p:par>
                                <p:cTn id="11" presetID="6" presetClass="emph" presetSubtype="0" fill="hold" grpId="2" nodeType="afterEffect">
                                  <p:stCondLst>
                                    <p:cond delay="3000"/>
                                  </p:stCondLst>
                                  <p:childTnLst>
                                    <p:animScale>
                                      <p:cBhvr>
                                        <p:cTn id="12" dur="2000" fill="hold"/>
                                        <p:tgtEl>
                                          <p:spTgt spid="655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65541" grpId="1"/>
      <p:bldP spid="65541"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255728"/>
          </a:xfrm>
        </p:spPr>
        <p:txBody>
          <a:bodyPr/>
          <a:lstStyle/>
          <a:p>
            <a:pPr algn="ctr">
              <a:defRPr/>
            </a:pPr>
            <a:r>
              <a:rPr lang="hu-HU"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M</a:t>
            </a:r>
            <a:r>
              <a:rPr lang="en-GB" sz="4200" dirty="0" err="1"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obile</a:t>
            </a:r>
            <a:r>
              <a:rPr lang="en-GB" sz="420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rPr>
              <a:t> (cellular, handy)  telephones </a:t>
            </a:r>
            <a:endParaRPr lang="hu-HU" sz="4200"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cs typeface="Arial" pitchFamily="34" charset="0"/>
            </a:endParaRPr>
          </a:p>
        </p:txBody>
      </p:sp>
      <p:sp>
        <p:nvSpPr>
          <p:cNvPr id="3" name="Szöveg helye 2"/>
          <p:cNvSpPr>
            <a:spLocks noGrp="1"/>
          </p:cNvSpPr>
          <p:nvPr>
            <p:ph type="body" idx="1"/>
          </p:nvPr>
        </p:nvSpPr>
        <p:spPr>
          <a:xfrm>
            <a:off x="3097213" y="1555750"/>
            <a:ext cx="2949575" cy="536575"/>
          </a:xfrm>
        </p:spPr>
        <p:txBody>
          <a:bodyPr/>
          <a:lstStyle/>
          <a:p>
            <a:pPr>
              <a:defRPr/>
            </a:pPr>
            <a:r>
              <a:rPr lang="hu-HU" sz="3200" dirty="0" smtClean="0">
                <a:solidFill>
                  <a:schemeClr val="tx2">
                    <a:lumMod val="75000"/>
                  </a:schemeClr>
                </a:solidFill>
              </a:rPr>
              <a:t>g</a:t>
            </a:r>
            <a:r>
              <a:rPr lang="en-GB" sz="3200" dirty="0" err="1" smtClean="0">
                <a:solidFill>
                  <a:schemeClr val="tx2">
                    <a:lumMod val="75000"/>
                  </a:schemeClr>
                </a:solidFill>
              </a:rPr>
              <a:t>uaranteeing</a:t>
            </a:r>
            <a:r>
              <a:rPr lang="en-GB" sz="3200" dirty="0" smtClean="0">
                <a:solidFill>
                  <a:schemeClr val="tx2">
                    <a:lumMod val="75000"/>
                  </a:schemeClr>
                </a:solidFill>
              </a:rPr>
              <a:t> </a:t>
            </a:r>
            <a:endParaRPr lang="hu-HU" sz="3200" dirty="0">
              <a:solidFill>
                <a:schemeClr val="tx2">
                  <a:lumMod val="75000"/>
                </a:schemeClr>
              </a:solidFill>
            </a:endParaRPr>
          </a:p>
        </p:txBody>
      </p:sp>
      <p:sp>
        <p:nvSpPr>
          <p:cNvPr id="4" name="Tartalom helye 3"/>
          <p:cNvSpPr>
            <a:spLocks noGrp="1"/>
          </p:cNvSpPr>
          <p:nvPr>
            <p:ph sz="half" idx="2"/>
          </p:nvPr>
        </p:nvSpPr>
        <p:spPr>
          <a:xfrm>
            <a:off x="0" y="2101850"/>
            <a:ext cx="4446588" cy="1638300"/>
          </a:xfrm>
        </p:spPr>
        <p:txBody>
          <a:bodyPr/>
          <a:lstStyle/>
          <a:p>
            <a:pPr>
              <a:defRPr/>
            </a:pPr>
            <a:r>
              <a:rPr lang="en-GB" sz="2800" dirty="0" smtClean="0"/>
              <a:t>virtually continual availability, </a:t>
            </a:r>
            <a:endParaRPr lang="hu-HU" sz="2800" dirty="0" smtClean="0"/>
          </a:p>
          <a:p>
            <a:pPr>
              <a:defRPr/>
            </a:pPr>
            <a:r>
              <a:rPr lang="en-GB" sz="2800" dirty="0" smtClean="0"/>
              <a:t>anyone can make a call or be contacted, </a:t>
            </a:r>
            <a:endParaRPr lang="hu-HU" sz="2800" dirty="0" smtClean="0"/>
          </a:p>
        </p:txBody>
      </p:sp>
      <p:sp>
        <p:nvSpPr>
          <p:cNvPr id="6" name="Tartalom helye 5"/>
          <p:cNvSpPr>
            <a:spLocks noGrp="1"/>
          </p:cNvSpPr>
          <p:nvPr>
            <p:ph sz="quarter" idx="4"/>
          </p:nvPr>
        </p:nvSpPr>
        <p:spPr>
          <a:xfrm>
            <a:off x="4468813" y="2112963"/>
            <a:ext cx="4279900" cy="1643062"/>
          </a:xfrm>
        </p:spPr>
        <p:txBody>
          <a:bodyPr/>
          <a:lstStyle/>
          <a:p>
            <a:pPr>
              <a:defRPr/>
            </a:pPr>
            <a:r>
              <a:rPr lang="en-GB" sz="2800" dirty="0" smtClean="0"/>
              <a:t>mobile telephone-based knowledge or information acquisition, or m-learning</a:t>
            </a:r>
            <a:endParaRPr lang="hu-HU" dirty="0"/>
          </a:p>
        </p:txBody>
      </p:sp>
      <p:pic>
        <p:nvPicPr>
          <p:cNvPr id="67589" name="Picture 2" descr="http://www.eportfolios.ac.uk/mobile/mobiles.jpg"/>
          <p:cNvPicPr>
            <a:picLocks noChangeAspect="1" noChangeArrowheads="1"/>
          </p:cNvPicPr>
          <p:nvPr/>
        </p:nvPicPr>
        <p:blipFill>
          <a:blip r:embed="rId3" cstate="print"/>
          <a:srcRect t="21713"/>
          <a:stretch>
            <a:fillRect/>
          </a:stretch>
        </p:blipFill>
        <p:spPr bwMode="auto">
          <a:xfrm>
            <a:off x="2222500" y="3851275"/>
            <a:ext cx="5072063" cy="3006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The preceding background and scientific objectives of the empirical research effort"/>
  <p:tag name="ISPRING_SLIDE_INDENT_LEVEL" val="0"/>
  <p:tag name="ISPRING_CUSTOM_TIMING_USED" val="0"/>
  <p:tag name="ISPRING_AUDIO_BITRATE" val="0"/>
  <p:tag name="GENSWF_ADVANCE_TIME" val="71.80"/>
  <p:tag name="ISPRING_RESOURCE_AUDIO" val="preceding.wav"/>
  <p:tag name="ISPRING_AUDIO_FULL_PATH" val="C:\Users\Reka\Desktop\ICI2011_podcast\Icem_2011_fs\audio\preceding.wav"/>
  <p:tag name="ISPRING_AUDIO_RELATIVE_PATH" val="Icem_2011_fs\audio\preceding.wav"/>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The introduction of the assessment tool as a research objective"/>
  <p:tag name="GENSWF_ADVANCE_TIME" val="39.13"/>
  <p:tag name="ISPRING_SLIDE_INDENT_LEVEL" val="0"/>
  <p:tag name="ISPRING_CUSTOM_TIMING_USED" val="0"/>
  <p:tag name="ISPRING_RESOURCE_AUDIO" val="introducion.wav"/>
  <p:tag name="ISPRING_AUDIO_FULL_PATH" val="C:\Users\Reka\Desktop\ICI2011_podcast\Icem_2011_fs\audio\introducion.wav"/>
  <p:tag name="ISPRING_AUDIO_RELATIVE_PATH" val="Icem_2011_fs\audio\introducion.wav"/>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The results of the research"/>
  <p:tag name="GENSWF_ADVANCE_TIME" val="102.85"/>
  <p:tag name="ISPRING_SLIDE_INDENT_LEVEL" val="0"/>
  <p:tag name="ISPRING_CUSTOM_TIMING_USED" val="0"/>
  <p:tag name="ISPRING_RESOURCE_AUDIO" val="result.wav"/>
  <p:tag name="ISPRING_AUDIO_FULL_PATH" val="C:\Users\Reka\Desktop\ICI2011_podcast\Icem_2011_fs\audio\result.wav"/>
  <p:tag name="ISPRING_AUDIO_RELATIVE_PATH" val="Icem_2011_fs\audio\result.wav"/>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 name="GENSWF_SLIDE_TITLE" val="The main conclusions and summary of the research effort, perspectives for the future"/>
  <p:tag name="ISPRING_SLIDE_INDENT_LEVEL" val="0"/>
  <p:tag name="ISPRING_CUSTOM_TIMING_USED" val="0"/>
  <p:tag name="GENSWF_ADVANCE_TIME" val="53.92"/>
  <p:tag name="ISPRING_RESOURCE_AUDIO" val="main.wav"/>
  <p:tag name="ISPRING_AUDIO_FULL_PATH" val="C:\Users\Reka\Desktop\ICI2011_podcast\Icem_2011_fs\audio\main.wav"/>
  <p:tag name="ISPRING_AUDIO_RELATIVE_PATH" val="Icem_2011_fs\audio\main.wav"/>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Textured template - Teal - Arial">
  <a:themeElements>
    <a:clrScheme name="Textured template - Teal - Arial 1">
      <a:dk1>
        <a:srgbClr val="000000"/>
      </a:dk1>
      <a:lt1>
        <a:srgbClr val="FFFFFF"/>
      </a:lt1>
      <a:dk2>
        <a:srgbClr val="28497A"/>
      </a:dk2>
      <a:lt2>
        <a:srgbClr val="FFD05B"/>
      </a:lt2>
      <a:accent1>
        <a:srgbClr val="F7E993"/>
      </a:accent1>
      <a:accent2>
        <a:srgbClr val="66C86D"/>
      </a:accent2>
      <a:accent3>
        <a:srgbClr val="ACB1BE"/>
      </a:accent3>
      <a:accent4>
        <a:srgbClr val="DADADA"/>
      </a:accent4>
      <a:accent5>
        <a:srgbClr val="FAF2C8"/>
      </a:accent5>
      <a:accent6>
        <a:srgbClr val="5CB562"/>
      </a:accent6>
      <a:hlink>
        <a:srgbClr val="15ABDB"/>
      </a:hlink>
      <a:folHlink>
        <a:srgbClr val="FE935B"/>
      </a:folHlink>
    </a:clrScheme>
    <a:fontScheme name="Textured template - Te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Textured template - Teal - Arial 1">
        <a:dk1>
          <a:srgbClr val="000000"/>
        </a:dk1>
        <a:lt1>
          <a:srgbClr val="FFFFFF"/>
        </a:lt1>
        <a:dk2>
          <a:srgbClr val="28497A"/>
        </a:dk2>
        <a:lt2>
          <a:srgbClr val="FFD05B"/>
        </a:lt2>
        <a:accent1>
          <a:srgbClr val="F7E993"/>
        </a:accent1>
        <a:accent2>
          <a:srgbClr val="66C86D"/>
        </a:accent2>
        <a:accent3>
          <a:srgbClr val="ACB1BE"/>
        </a:accent3>
        <a:accent4>
          <a:srgbClr val="DADADA"/>
        </a:accent4>
        <a:accent5>
          <a:srgbClr val="FAF2C8"/>
        </a:accent5>
        <a:accent6>
          <a:srgbClr val="5CB562"/>
        </a:accent6>
        <a:hlink>
          <a:srgbClr val="15ABDB"/>
        </a:hlink>
        <a:folHlink>
          <a:srgbClr val="FE935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alpha val="50999"/>
          </a:schemeClr>
        </a:solidFill>
        <a:ln w="9525" cap="flat" cmpd="sng" algn="ctr">
          <a:noFill/>
          <a:prstDash val="solid"/>
          <a:round/>
          <a:headEnd type="none" w="med" len="med"/>
          <a:tailEnd type="none" w="med" len="med"/>
        </a:ln>
        <a:effectLst>
          <a:outerShdw dist="107763" dir="13500000" algn="ctr" rotWithShape="0">
            <a:schemeClr val="bg2">
              <a:alpha val="50000"/>
            </a:schemeClr>
          </a:outerShdw>
        </a:effectLst>
      </a:spPr>
      <a:bodyPr vert="horz" wrap="square" lIns="92075" tIns="46038" rIns="92075" bIns="46038" numCol="1" anchor="ctr" anchorCtr="0" compatLnSpc="1">
        <a:prstTxWarp prst="textNoShape">
          <a:avLst/>
        </a:prstTxWarp>
      </a:bodyPr>
      <a:lstStyle>
        <a:defPPr marL="533400" marR="0" indent="-533400" algn="l" defTabSz="914400" rtl="0" eaLnBrk="1" fontAlgn="base" latinLnBrk="0" hangingPunct="1">
          <a:lnSpc>
            <a:spcPct val="90000"/>
          </a:lnSpc>
          <a:spcBef>
            <a:spcPct val="20000"/>
          </a:spcBef>
          <a:spcAft>
            <a:spcPct val="0"/>
          </a:spcAft>
          <a:buClrTx/>
          <a:buSzTx/>
          <a:buFontTx/>
          <a:buAutoNum type="arabicPeriod"/>
          <a:tabLst/>
          <a:defRPr kumimoji="0" lang="hu-HU" sz="1800" b="0" i="0" u="none" strike="noStrike" cap="none" normalizeH="0" baseline="0" smtClean="0">
            <a:ln>
              <a:noFill/>
            </a:ln>
            <a:solidFill>
              <a:schemeClr val="folHlink"/>
            </a:solidFill>
            <a:effectLst/>
            <a:latin typeface="Arial Narrow" pitchFamily="34" charset="0"/>
          </a:defRPr>
        </a:defPPr>
      </a:lstStyle>
    </a:spDef>
    <a:lnDef>
      <a:spPr bwMode="auto">
        <a:xfrm>
          <a:off x="0" y="0"/>
          <a:ext cx="1" cy="1"/>
        </a:xfrm>
        <a:custGeom>
          <a:avLst/>
          <a:gdLst/>
          <a:ahLst/>
          <a:cxnLst/>
          <a:rect l="0" t="0" r="0" b="0"/>
          <a:pathLst/>
        </a:custGeom>
        <a:solidFill>
          <a:schemeClr val="tx1">
            <a:alpha val="50999"/>
          </a:schemeClr>
        </a:solidFill>
        <a:ln w="9525" cap="flat" cmpd="sng" algn="ctr">
          <a:noFill/>
          <a:prstDash val="solid"/>
          <a:round/>
          <a:headEnd type="none" w="med" len="med"/>
          <a:tailEnd type="none" w="med" len="med"/>
        </a:ln>
        <a:effectLst>
          <a:outerShdw dist="107763" dir="13500000" algn="ctr" rotWithShape="0">
            <a:schemeClr val="bg2">
              <a:alpha val="50000"/>
            </a:schemeClr>
          </a:outerShdw>
        </a:effectLst>
      </a:spPr>
      <a:bodyPr vert="horz" wrap="square" lIns="92075" tIns="46038" rIns="92075" bIns="46038" numCol="1" anchor="ctr" anchorCtr="0" compatLnSpc="1">
        <a:prstTxWarp prst="textNoShape">
          <a:avLst/>
        </a:prstTxWarp>
      </a:bodyPr>
      <a:lstStyle>
        <a:defPPr marL="533400" marR="0" indent="-533400" algn="l" defTabSz="914400" rtl="0" eaLnBrk="1" fontAlgn="base" latinLnBrk="0" hangingPunct="1">
          <a:lnSpc>
            <a:spcPct val="90000"/>
          </a:lnSpc>
          <a:spcBef>
            <a:spcPct val="20000"/>
          </a:spcBef>
          <a:spcAft>
            <a:spcPct val="0"/>
          </a:spcAft>
          <a:buClrTx/>
          <a:buSzTx/>
          <a:buFontTx/>
          <a:buAutoNum type="arabicPeriod"/>
          <a:tabLst/>
          <a:defRPr kumimoji="0" lang="hu-HU" sz="1800" b="0" i="0" u="none" strike="noStrike" cap="none" normalizeH="0" baseline="0" smtClean="0">
            <a:ln>
              <a:noFill/>
            </a:ln>
            <a:solidFill>
              <a:schemeClr val="folHlink"/>
            </a:solidFill>
            <a:effectLst/>
            <a:latin typeface="Arial Narrow"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5967</TotalTime>
  <Words>3432</Words>
  <Application>Microsoft Office PowerPoint</Application>
  <PresentationFormat>Diavetítés a képernyőre (4:3 oldalarány)</PresentationFormat>
  <Paragraphs>370</Paragraphs>
  <Slides>18</Slides>
  <Notes>18</Notes>
  <HiddenSlides>0</HiddenSlides>
  <MMClips>4</MMClips>
  <ScaleCrop>false</ScaleCrop>
  <HeadingPairs>
    <vt:vector size="4" baseType="variant">
      <vt:variant>
        <vt:lpstr>Téma</vt:lpstr>
      </vt:variant>
      <vt:variant>
        <vt:i4>2</vt:i4>
      </vt:variant>
      <vt:variant>
        <vt:lpstr>Diacímek</vt:lpstr>
      </vt:variant>
      <vt:variant>
        <vt:i4>18</vt:i4>
      </vt:variant>
    </vt:vector>
  </HeadingPairs>
  <TitlesOfParts>
    <vt:vector size="20" baseType="lpstr">
      <vt:lpstr>Textured template - Teal - Arial</vt:lpstr>
      <vt:lpstr>5_Alapértelmezett terv</vt:lpstr>
      <vt:lpstr>1. dia</vt:lpstr>
      <vt:lpstr>Introduction</vt:lpstr>
      <vt:lpstr>The outline</vt:lpstr>
      <vt:lpstr>Little, big and social MEDIA</vt:lpstr>
      <vt:lpstr>The grouping of media in the post-modern era </vt:lpstr>
      <vt:lpstr>Digitalisation, local &amp; networked media</vt:lpstr>
      <vt:lpstr>The main features of eLearning2.0*</vt:lpstr>
      <vt:lpstr>New television technologies </vt:lpstr>
      <vt:lpstr>Mobile (cellular, handy)  telephones </vt:lpstr>
      <vt:lpstr>Old vs.  Convergent &amp; Diversificated Media</vt:lpstr>
      <vt:lpstr>Connectivism courses in Eger</vt:lpstr>
      <vt:lpstr>RÉKA RACSKÓ: The preceding background and scientific objectives of the empirical research effort </vt:lpstr>
      <vt:lpstr>The introduction of the assessment tool as a research objective  </vt:lpstr>
      <vt:lpstr>The results of the research </vt:lpstr>
      <vt:lpstr>The main conclusions and summary of the research effort, perspectives for the future  </vt:lpstr>
      <vt:lpstr>Thank you for your attention.</vt:lpstr>
      <vt:lpstr>17. dia</vt:lpstr>
      <vt:lpstr>18. dia</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HUNINET Szakmai Nap</dc:subject>
  <dc:creator>Forgó</dc:creator>
  <cp:keywords>icem</cp:keywords>
  <dc:description>Template design: Maryfj_x000d_
Formatter:_x000d_
Event Date:_x000d_
Event Location:_x000d_
Speech Length:_x000d_
Audience:_x000d_
Key Topics:</dc:description>
  <cp:lastModifiedBy>Forgos</cp:lastModifiedBy>
  <cp:revision>280</cp:revision>
  <dcterms:created xsi:type="dcterms:W3CDTF">2004-12-06T13:21:57Z</dcterms:created>
  <dcterms:modified xsi:type="dcterms:W3CDTF">2011-09-25T19:02:05Z</dcterms:modified>
</cp:coreProperties>
</file>